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课程大纲+适合人群+使用技术" id="{9D86C922-9AFA-4A1C-B926-D4BEEAE6409D}">
          <p14:sldIdLst>
            <p14:sldId id="256"/>
            <p14:sldId id="257"/>
            <p14:sldId id="258"/>
            <p14:sldId id="261"/>
            <p14:sldId id="262"/>
          </p14:sldIdLst>
        </p14:section>
        <p14:section name="2.什么是Sharding-JDBC" id="{0DF59451-93C3-FE4D-9930-D670C8B6CBA8}">
          <p14:sldIdLst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3.分库分表基本概念" id="{369ECBB8-F576-084B-9484-7FF875ED6EE8}">
          <p14:sldIdLst>
            <p14:sldId id="274"/>
            <p14:sldId id="275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4.Java使用Sharding-JDBC" id="{7B1B4B00-DF5E-9640-BB8E-01052029FAD0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5.Java+Yaml使用sharding-jdbc" id="{F32B971F-8417-8640-A2C5-7795355C80C4}">
          <p14:sldIdLst>
            <p14:sldId id="307"/>
            <p14:sldId id="308"/>
            <p14:sldId id="309"/>
            <p14:sldId id="310"/>
            <p14:sldId id="311"/>
          </p14:sldIdLst>
        </p14:section>
        <p14:section name="6.SpringBoot+jpa使用sharding-jdbc" id="{5874BEEE-A1DF-2842-BDE3-27E366467349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7.pringBoot+mybatis使用sharding-jdbc" id="{993775FF-864F-104E-9153-56E6B436046F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8.SpringBoot+jpa使用sharding-jdbc：开启SQL显示" id="{48CAFFC8-107F-4D45-B3FA-7201D2D9D52C}">
          <p14:sldIdLst>
            <p14:sldId id="336"/>
            <p14:sldId id="337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6" autoAdjust="0"/>
    <p:restoredTop sz="94647" autoAdjust="0"/>
  </p:normalViewPr>
  <p:slideViewPr>
    <p:cSldViewPr snapToGrid="0">
      <p:cViewPr varScale="1">
        <p:scale>
          <a:sx n="136" d="100"/>
          <a:sy n="136" d="100"/>
        </p:scale>
        <p:origin x="62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14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ACD5D-C936-4D4A-A09B-A016E13993E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CF7763-0CA5-46FA-8B92-202AD5F81CDB}">
      <dgm:prSet/>
      <dgm:spPr/>
      <dgm:t>
        <a:bodyPr/>
        <a:lstStyle/>
        <a:p>
          <a:pPr rtl="0"/>
          <a:r>
            <a:rPr lang="en-US" dirty="0"/>
            <a:t>Spring </a:t>
          </a:r>
          <a:r>
            <a:rPr lang="en-US" altLang="zh-CN" dirty="0"/>
            <a:t>Boot</a:t>
          </a:r>
          <a:r>
            <a:rPr lang="zh-CN" altLang="en-US" dirty="0"/>
            <a:t> </a:t>
          </a:r>
          <a:r>
            <a:rPr lang="en-US" altLang="zh-CN" dirty="0"/>
            <a:t>V</a:t>
          </a:r>
          <a:r>
            <a:rPr lang="en" altLang="zh-CN" dirty="0"/>
            <a:t>2.1.1</a:t>
          </a:r>
          <a:endParaRPr lang="zh-CN" dirty="0"/>
        </a:p>
      </dgm:t>
    </dgm:pt>
    <dgm:pt modelId="{E397C7D4-A56B-43CF-B863-5F4A351DFD2E}" type="parTrans" cxnId="{30014EF8-CDC8-4ABE-804E-6E1A36B3A944}">
      <dgm:prSet/>
      <dgm:spPr/>
      <dgm:t>
        <a:bodyPr/>
        <a:lstStyle/>
        <a:p>
          <a:endParaRPr lang="zh-CN" altLang="en-US"/>
        </a:p>
      </dgm:t>
    </dgm:pt>
    <dgm:pt modelId="{80C2FCED-057E-4A4B-86BC-43BD1511E3B5}" type="sibTrans" cxnId="{30014EF8-CDC8-4ABE-804E-6E1A36B3A944}">
      <dgm:prSet/>
      <dgm:spPr/>
      <dgm:t>
        <a:bodyPr/>
        <a:lstStyle/>
        <a:p>
          <a:endParaRPr lang="zh-CN" altLang="en-US"/>
        </a:p>
      </dgm:t>
    </dgm:pt>
    <dgm:pt modelId="{48C00FC6-5C96-44CA-BD89-E0814C9E586E}">
      <dgm:prSet/>
      <dgm:spPr/>
      <dgm:t>
        <a:bodyPr/>
        <a:lstStyle/>
        <a:p>
          <a:pPr rtl="0"/>
          <a:r>
            <a:rPr lang="en-US" altLang="zh-CN" dirty="0" err="1"/>
            <a:t>Sharding</a:t>
          </a:r>
          <a:r>
            <a:rPr lang="en-US" altLang="zh-CN" dirty="0"/>
            <a:t>-JDBC</a:t>
          </a:r>
          <a:r>
            <a:rPr lang="zh-CN" altLang="en-US" dirty="0"/>
            <a:t> </a:t>
          </a:r>
          <a:r>
            <a:rPr lang="en-US" altLang="zh-CN" dirty="0"/>
            <a:t>V3.0.0</a:t>
          </a:r>
          <a:endParaRPr lang="zh-CN" dirty="0"/>
        </a:p>
      </dgm:t>
    </dgm:pt>
    <dgm:pt modelId="{63A2B447-AE57-4B7D-9C7F-A0100ED26DC1}" type="parTrans" cxnId="{53347D3A-7A2F-45A0-BA93-C51C3C9C9095}">
      <dgm:prSet/>
      <dgm:spPr/>
      <dgm:t>
        <a:bodyPr/>
        <a:lstStyle/>
        <a:p>
          <a:endParaRPr lang="zh-CN" altLang="en-US"/>
        </a:p>
      </dgm:t>
    </dgm:pt>
    <dgm:pt modelId="{1B0420B5-49F4-4BDD-9929-083407A72FC7}" type="sibTrans" cxnId="{53347D3A-7A2F-45A0-BA93-C51C3C9C9095}">
      <dgm:prSet/>
      <dgm:spPr/>
      <dgm:t>
        <a:bodyPr/>
        <a:lstStyle/>
        <a:p>
          <a:endParaRPr lang="zh-CN" altLang="en-US"/>
        </a:p>
      </dgm:t>
    </dgm:pt>
    <dgm:pt modelId="{3529C23F-203F-4017-A7D4-B81D46532C8F}" type="pres">
      <dgm:prSet presAssocID="{494ACD5D-C936-4D4A-A09B-A016E13993EC}" presName="Name0" presStyleCnt="0">
        <dgm:presLayoutVars>
          <dgm:dir/>
          <dgm:animLvl val="lvl"/>
          <dgm:resizeHandles val="exact"/>
        </dgm:presLayoutVars>
      </dgm:prSet>
      <dgm:spPr/>
    </dgm:pt>
    <dgm:pt modelId="{673262CA-6C29-469E-AB56-9D7F962B8AF7}" type="pres">
      <dgm:prSet presAssocID="{81CF7763-0CA5-46FA-8B92-202AD5F81CDB}" presName="linNode" presStyleCnt="0"/>
      <dgm:spPr/>
    </dgm:pt>
    <dgm:pt modelId="{B5A28499-AC9E-4BCB-8ABE-87F019AA1DBE}" type="pres">
      <dgm:prSet presAssocID="{81CF7763-0CA5-46FA-8B92-202AD5F81CDB}" presName="parentText" presStyleLbl="node1" presStyleIdx="0" presStyleCnt="2" custScaleX="189289">
        <dgm:presLayoutVars>
          <dgm:chMax val="1"/>
          <dgm:bulletEnabled val="1"/>
        </dgm:presLayoutVars>
      </dgm:prSet>
      <dgm:spPr/>
    </dgm:pt>
    <dgm:pt modelId="{A73CE94E-C625-470E-BA96-4BC43FD66B43}" type="pres">
      <dgm:prSet presAssocID="{80C2FCED-057E-4A4B-86BC-43BD1511E3B5}" presName="sp" presStyleCnt="0"/>
      <dgm:spPr/>
    </dgm:pt>
    <dgm:pt modelId="{993FED76-149A-42E0-8800-C01A3668CB84}" type="pres">
      <dgm:prSet presAssocID="{48C00FC6-5C96-44CA-BD89-E0814C9E586E}" presName="linNode" presStyleCnt="0"/>
      <dgm:spPr/>
    </dgm:pt>
    <dgm:pt modelId="{324232D2-2743-494D-B0EF-411F8583254D}" type="pres">
      <dgm:prSet presAssocID="{48C00FC6-5C96-44CA-BD89-E0814C9E586E}" presName="parentText" presStyleLbl="node1" presStyleIdx="1" presStyleCnt="2" custScaleX="192089">
        <dgm:presLayoutVars>
          <dgm:chMax val="1"/>
          <dgm:bulletEnabled val="1"/>
        </dgm:presLayoutVars>
      </dgm:prSet>
      <dgm:spPr/>
    </dgm:pt>
  </dgm:ptLst>
  <dgm:cxnLst>
    <dgm:cxn modelId="{C46B870C-C9DF-4CAA-B403-709B024A7924}" type="presOf" srcId="{494ACD5D-C936-4D4A-A09B-A016E13993EC}" destId="{3529C23F-203F-4017-A7D4-B81D46532C8F}" srcOrd="0" destOrd="0" presId="urn:microsoft.com/office/officeart/2005/8/layout/vList5"/>
    <dgm:cxn modelId="{42EAAD27-A27C-41FA-922B-33EBE607AA67}" type="presOf" srcId="{81CF7763-0CA5-46FA-8B92-202AD5F81CDB}" destId="{B5A28499-AC9E-4BCB-8ABE-87F019AA1DBE}" srcOrd="0" destOrd="0" presId="urn:microsoft.com/office/officeart/2005/8/layout/vList5"/>
    <dgm:cxn modelId="{53347D3A-7A2F-45A0-BA93-C51C3C9C9095}" srcId="{494ACD5D-C936-4D4A-A09B-A016E13993EC}" destId="{48C00FC6-5C96-44CA-BD89-E0814C9E586E}" srcOrd="1" destOrd="0" parTransId="{63A2B447-AE57-4B7D-9C7F-A0100ED26DC1}" sibTransId="{1B0420B5-49F4-4BDD-9929-083407A72FC7}"/>
    <dgm:cxn modelId="{5D3919CF-092F-46FE-90DF-329561C4794F}" type="presOf" srcId="{48C00FC6-5C96-44CA-BD89-E0814C9E586E}" destId="{324232D2-2743-494D-B0EF-411F8583254D}" srcOrd="0" destOrd="0" presId="urn:microsoft.com/office/officeart/2005/8/layout/vList5"/>
    <dgm:cxn modelId="{30014EF8-CDC8-4ABE-804E-6E1A36B3A944}" srcId="{494ACD5D-C936-4D4A-A09B-A016E13993EC}" destId="{81CF7763-0CA5-46FA-8B92-202AD5F81CDB}" srcOrd="0" destOrd="0" parTransId="{E397C7D4-A56B-43CF-B863-5F4A351DFD2E}" sibTransId="{80C2FCED-057E-4A4B-86BC-43BD1511E3B5}"/>
    <dgm:cxn modelId="{B903B878-E943-4B95-A68E-452F83708114}" type="presParOf" srcId="{3529C23F-203F-4017-A7D4-B81D46532C8F}" destId="{673262CA-6C29-469E-AB56-9D7F962B8AF7}" srcOrd="0" destOrd="0" presId="urn:microsoft.com/office/officeart/2005/8/layout/vList5"/>
    <dgm:cxn modelId="{0FE4033E-2454-4726-AF63-20879C5EA843}" type="presParOf" srcId="{673262CA-6C29-469E-AB56-9D7F962B8AF7}" destId="{B5A28499-AC9E-4BCB-8ABE-87F019AA1DBE}" srcOrd="0" destOrd="0" presId="urn:microsoft.com/office/officeart/2005/8/layout/vList5"/>
    <dgm:cxn modelId="{F5F72EAB-71DA-4868-A199-3B0D6A386D76}" type="presParOf" srcId="{3529C23F-203F-4017-A7D4-B81D46532C8F}" destId="{A73CE94E-C625-470E-BA96-4BC43FD66B43}" srcOrd="1" destOrd="0" presId="urn:microsoft.com/office/officeart/2005/8/layout/vList5"/>
    <dgm:cxn modelId="{4A5BC24D-3B8D-4A68-B432-23096D4C95A4}" type="presParOf" srcId="{3529C23F-203F-4017-A7D4-B81D46532C8F}" destId="{993FED76-149A-42E0-8800-C01A3668CB84}" srcOrd="2" destOrd="0" presId="urn:microsoft.com/office/officeart/2005/8/layout/vList5"/>
    <dgm:cxn modelId="{B93C3E97-077D-4B26-9C95-D78ACA204B25}" type="presParOf" srcId="{993FED76-149A-42E0-8800-C01A3668CB84}" destId="{324232D2-2743-494D-B0EF-411F8583254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8499-AC9E-4BCB-8ABE-87F019AA1DBE}">
      <dsp:nvSpPr>
        <dsp:cNvPr id="0" name=""/>
        <dsp:cNvSpPr/>
      </dsp:nvSpPr>
      <dsp:spPr>
        <a:xfrm>
          <a:off x="1692442" y="55"/>
          <a:ext cx="7477309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Spring </a:t>
          </a:r>
          <a:r>
            <a:rPr lang="en-US" altLang="zh-CN" sz="6100" kern="1200" dirty="0"/>
            <a:t>Boot</a:t>
          </a:r>
          <a:r>
            <a:rPr lang="zh-CN" altLang="en-US" sz="6100" kern="1200" dirty="0"/>
            <a:t> </a:t>
          </a:r>
          <a:r>
            <a:rPr lang="en-US" altLang="zh-CN" sz="6100" kern="1200" dirty="0"/>
            <a:t>V</a:t>
          </a:r>
          <a:r>
            <a:rPr lang="en" altLang="zh-CN" sz="6100" kern="1200" dirty="0"/>
            <a:t>2.1.1</a:t>
          </a:r>
          <a:endParaRPr lang="zh-CN" sz="6100" kern="1200" dirty="0"/>
        </a:p>
      </dsp:txBody>
      <dsp:txXfrm>
        <a:off x="1800215" y="107828"/>
        <a:ext cx="7261763" cy="1992186"/>
      </dsp:txXfrm>
    </dsp:sp>
    <dsp:sp modelId="{324232D2-2743-494D-B0EF-411F8583254D}">
      <dsp:nvSpPr>
        <dsp:cNvPr id="0" name=""/>
        <dsp:cNvSpPr/>
      </dsp:nvSpPr>
      <dsp:spPr>
        <a:xfrm>
          <a:off x="1692442" y="2318174"/>
          <a:ext cx="7587915" cy="22077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 err="1"/>
            <a:t>Sharding</a:t>
          </a:r>
          <a:r>
            <a:rPr lang="en-US" altLang="zh-CN" sz="6000" kern="1200" dirty="0"/>
            <a:t>-JDBC</a:t>
          </a:r>
          <a:r>
            <a:rPr lang="zh-CN" altLang="en-US" sz="6000" kern="1200" dirty="0"/>
            <a:t> </a:t>
          </a:r>
          <a:r>
            <a:rPr lang="en-US" altLang="zh-CN" sz="6000" kern="1200" dirty="0"/>
            <a:t>V3.0.0</a:t>
          </a:r>
          <a:endParaRPr lang="zh-CN" sz="6000" kern="1200" dirty="0"/>
        </a:p>
      </dsp:txBody>
      <dsp:txXfrm>
        <a:off x="1800215" y="2425947"/>
        <a:ext cx="7372369" cy="199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6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0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0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06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8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83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2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1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sharding-jdbc-brief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vertical_sharding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6/mmnfn23n6vx3dxgwnwdx0h6r0000gn/T/com.microsoft.Word/WebArchiveCopyPasteTempFiles/horizontal_sharding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y.163.com/course/courseMain.htm?courseId=1004329008&amp;share=2&amp;shareId=40000000019903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39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）适用于任何基于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Java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ORM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框架，如：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JPA, Hibernate,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Mybatis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, Spring JDBC Template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或直接使用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。</a:t>
            </a: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）基于任何第三方的数据库连接池，如：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DBCP, C3P0,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BoneCP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, Druid, 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HikariCP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等。</a:t>
            </a: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）支持任意实现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规范的数据库。目前支持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Oracle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SQLServer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PostgreSQL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8461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9F47389-6E2C-194F-BEE7-AA41D0D2D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38" y="5058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 descr="Sharding-JDBC Architecture">
            <a:extLst>
              <a:ext uri="{FF2B5EF4-FFF2-40B4-BE49-F238E27FC236}">
                <a16:creationId xmlns:a16="http://schemas.microsoft.com/office/drawing/2014/main" id="{ECE2DB9D-E38A-1C4C-B0DB-A99D3952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512651"/>
            <a:ext cx="52705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8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-Proxy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-Proxy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定位为透明化的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数据库代理端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，提供封装了数据库二进制协议的服务端版本，用于完成对异构语言的支持。 目前先提供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版本，它可以使用任何兼容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协议的访问客户端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如：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 Command Client, MySQL Workbench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操作数据，对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DBA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更加友好。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34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三、常用</a:t>
            </a:r>
            <a:r>
              <a:rPr lang="en-US" altLang="zh-CN" b="1" dirty="0"/>
              <a:t>Client</a:t>
            </a:r>
            <a:r>
              <a:rPr lang="zh-CN" altLang="zh-CN" b="1" dirty="0"/>
              <a:t>模式和</a:t>
            </a:r>
            <a:r>
              <a:rPr lang="en-US" altLang="zh-CN" b="1" dirty="0"/>
              <a:t>Proxy</a:t>
            </a:r>
            <a:r>
              <a:rPr lang="zh-CN" altLang="zh-CN" b="1" dirty="0"/>
              <a:t>模式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indent="2667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Client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模式属于客户端直连方案。此方案的优势在于轻便、兼容性、性能以及对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DBA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影响小。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模式属于中间层方案，在应用程序和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之间搭建一层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。中间层介于应用程序与数据库间，需要做一次转发，而基于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协议并无额外转发，直接由应用程序连接数据库，性能上有些许优势。这里并非说明中间层一定不如客户端直连，除了性能，需要考虑的因素还有很多，中间层更便于实现监控、数据迁移、连接管理等功能。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Client</a:t>
            </a:r>
            <a:r>
              <a:rPr lang="zh-CN" altLang="zh-CN" sz="28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：阿里的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TDDL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、当当网的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Cobar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-Client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Proxy</a:t>
            </a:r>
            <a:r>
              <a:rPr lang="zh-CN" altLang="zh-CN" sz="28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模式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：阿里的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cobar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、民间组织的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MyCAT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MySQL-Proxy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Amoeba for MySQL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Atlas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360</a:t>
            </a:r>
            <a:r>
              <a:rPr lang="zh-CN" altLang="zh-CN" sz="28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）、</a:t>
            </a:r>
            <a:r>
              <a:rPr lang="en-US" altLang="zh-CN" sz="28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MaxScale</a:t>
            </a:r>
            <a:endParaRPr lang="zh-CN" altLang="zh-CN" sz="3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195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四、功能列表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800" dirty="0"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0D44C-96F3-674F-B497-00401BF7E0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85" y="1541836"/>
            <a:ext cx="5908756" cy="4584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2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57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分库分表基本概念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effectLst/>
                <a:latin typeface="宋体"/>
                <a:cs typeface="宋体"/>
              </a:rPr>
              <a:t>数据分片</a:t>
            </a:r>
            <a:endParaRPr lang="en-US" altLang="zh-CN" sz="2400" dirty="0">
              <a:effectLst/>
              <a:latin typeface="宋体"/>
              <a:cs typeface="宋体"/>
            </a:endParaRP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逻辑表、真实表、数据节点、绑定表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4746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1.1 </a:t>
            </a:r>
            <a:r>
              <a:rPr lang="zh-CN" altLang="zh-CN" b="1" dirty="0"/>
              <a:t>背景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8DCB3D-D1F9-4B4D-9A4D-955A196BFE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1356995"/>
            <a:ext cx="5206365" cy="5501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9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1.2 </a:t>
            </a:r>
            <a:r>
              <a:rPr lang="zh-CN" altLang="zh-CN" b="1" dirty="0"/>
              <a:t>垂直分片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按照业务拆分的方式称为</a:t>
            </a:r>
            <a:r>
              <a:rPr lang="zh-CN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垂直分片，又称为纵向拆分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，它的</a:t>
            </a:r>
            <a:r>
              <a:rPr lang="zh-CN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核心理念是专库专用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 在拆分之前，一个数据库由多个数据表构成，每个表对应着不同的业务。而拆分之后，则是按照业务将表进行归类，分布到不同的数据库中，从而将压力分散至不同的数据库。 下图展示了根据业务需要，将用户表和订单表垂直分片到不同的数据库的方案。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84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1.2 </a:t>
            </a:r>
            <a:r>
              <a:rPr lang="zh-CN" altLang="zh-CN" b="1" dirty="0"/>
              <a:t>垂直分片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3966" y="3107989"/>
            <a:ext cx="10972800" cy="452596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69FE83-E47B-3C4B-B8B0-BD65436FC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366" y="15077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 descr="垂直分片">
            <a:extLst>
              <a:ext uri="{FF2B5EF4-FFF2-40B4-BE49-F238E27FC236}">
                <a16:creationId xmlns:a16="http://schemas.microsoft.com/office/drawing/2014/main" id="{1B057CF7-70B3-1F45-9ACA-D3C96904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802220"/>
            <a:ext cx="52705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8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版本号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26273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89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1.3 </a:t>
            </a:r>
            <a:r>
              <a:rPr lang="zh-CN" altLang="zh-CN" b="1" dirty="0"/>
              <a:t>水平分片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kern="10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水平分片又称为横向拆分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 相对于垂直分片，它不再将数据根据业务逻辑分类，而是通过某个字段（或某几个字段），根据某种规则将数据分散至多个库或表中，每个分片仅包含数据的一部分。 例如：根据主键分片，偶数主键的记录放入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库（或表），奇数主键的记录放入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库（或表）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1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1.3 </a:t>
            </a:r>
            <a:r>
              <a:rPr lang="zh-CN" altLang="zh-CN" b="1" dirty="0"/>
              <a:t>水平分片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73813" y="3017839"/>
            <a:ext cx="10972800" cy="4525963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AFA90C-99A0-5C4F-9B9D-508C66F5D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213" y="1417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 descr="水平分片">
            <a:extLst>
              <a:ext uri="{FF2B5EF4-FFF2-40B4-BE49-F238E27FC236}">
                <a16:creationId xmlns:a16="http://schemas.microsoft.com/office/drawing/2014/main" id="{8CE284A0-58BB-C94D-B14F-6A0B8AD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942932"/>
            <a:ext cx="52705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4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逻辑表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对于水平拆分的数据库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的同一类表的总称。例：订单数据根据主键尾数拆分为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10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张表，分别是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到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t_order_9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，他们的逻辑表名为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5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真实表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在分片的数据库中真实存在的物理表。即上个示例中的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到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t_order_9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46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</a:t>
            </a:r>
            <a:r>
              <a:rPr lang="zh-CN" altLang="zh-CN" b="1" dirty="0"/>
              <a:t>数据节点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数据分片的最小单元。由数据源名称和数据表组成，例：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ds_0.t_order_0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09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2.4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绑定表</a:t>
            </a:r>
            <a:endParaRPr lang="zh-CN" altLang="zh-CN" sz="5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指</a:t>
            </a:r>
            <a:r>
              <a:rPr lang="zh-CN" altLang="zh-CN" sz="2400" kern="10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分片规则一致的主表和子表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。例如：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t_order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表和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t_order_item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表，均按照订单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分片，则此两张表互为绑定表关系。绑定表之间的多表关联查询不会出现笛卡尔积关联，关联查询效率将大大提升。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57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5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/>
              <a:t>Java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</a:t>
            </a:r>
            <a:r>
              <a:rPr lang="en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dirty="0"/>
              <a:t>Java</a:t>
            </a:r>
            <a:r>
              <a:rPr lang="zh-CN" altLang="zh-CN" dirty="0"/>
              <a:t>中如何使用</a:t>
            </a:r>
            <a:r>
              <a:rPr lang="en-US" altLang="zh-CN" dirty="0" err="1"/>
              <a:t>Sharding</a:t>
            </a:r>
            <a:r>
              <a:rPr lang="en-US" altLang="zh-CN" dirty="0"/>
              <a:t>-JDBC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7904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：我们通过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PreparedStatement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，代码：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conn.prepareStatement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sql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);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有了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PreparedStatement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对象之后就可以执行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语句了。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：在上一步我们清楚，需要一个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，那么怎么获取到呢？就是通过构造一个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，在数据源中可以获取到多个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connection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dataSource.getConnection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();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68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：在上一步用到了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，在以前，我们直接就可以使用第三方提供商直接构造一个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就可以了，那么这里不一样了，因为在具体的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中间，我们需要定义各种分片、路由规则，所以这里使用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提供的进行构建，代码如下：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1800" dirty="0" err="1"/>
              <a:t>DataSource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dataSource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ShardingDataSourceFactory.createDataSource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dataSourceMap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shardingRuleConfig</a:t>
            </a:r>
            <a:r>
              <a:rPr lang="en-US" altLang="zh-CN" sz="1800" dirty="0"/>
              <a:t>, new </a:t>
            </a:r>
            <a:r>
              <a:rPr lang="en-US" altLang="zh-CN" sz="1800" dirty="0" err="1"/>
              <a:t>ConcurrentHashMap</a:t>
            </a:r>
            <a:r>
              <a:rPr lang="en-US" altLang="zh-CN" sz="1800" dirty="0"/>
              <a:t>&lt;String, Object&gt;(), new Properties());</a:t>
            </a:r>
            <a:endParaRPr lang="zh-CN" altLang="zh-CN" sz="18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1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课程大纲</a:t>
            </a:r>
            <a:endParaRPr lang="zh-CN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6CE47A-68DC-EC42-9AB8-CA219CC8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029" y="1148592"/>
            <a:ext cx="9669296" cy="57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0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04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：在上面用到了表规则，主要是逻辑表和实际表的对应关系等。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3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：在上面使用到了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，而使用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createDataSource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方法又需要用到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（分片规则），所以这里构造一个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对象，在构造的时候， 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表规则、数据库分片策略、表分片策略。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TableRule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：在上面用到了表规则，主要是逻辑表和实际表的对应关系等。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6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：数据源的集合，主要是构建多个数据源，这里需要设置一个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指定具体的数据源实现类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100" dirty="0"/>
              <a:t>Map&lt;</a:t>
            </a:r>
            <a:r>
              <a:rPr lang="en-US" altLang="zh-CN" sz="2100" dirty="0" err="1"/>
              <a:t>String,DataSource</a:t>
            </a:r>
            <a:r>
              <a:rPr lang="en-US" altLang="zh-CN" sz="2100" dirty="0"/>
              <a:t>&gt; </a:t>
            </a:r>
            <a:r>
              <a:rPr lang="en-US" altLang="zh-CN" sz="2100" dirty="0" err="1"/>
              <a:t>dataSourceMap</a:t>
            </a:r>
            <a:r>
              <a:rPr lang="en-US" altLang="zh-CN" sz="2100" dirty="0"/>
              <a:t> = new HashMap&lt;String, </a:t>
            </a:r>
            <a:r>
              <a:rPr lang="en-US" altLang="zh-CN" sz="2100" dirty="0" err="1"/>
              <a:t>DataSource</a:t>
            </a:r>
            <a:r>
              <a:rPr lang="en-US" altLang="zh-CN" sz="2100" dirty="0"/>
              <a:t>&gt;(2);</a:t>
            </a:r>
            <a:endParaRPr lang="zh-CN" altLang="zh-CN" sz="21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一、编码思路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1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B9A1C-B34F-BD46-B3B3-2326A84311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81" y="1600201"/>
            <a:ext cx="6916260" cy="4634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05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二、编码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2.1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新建工程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2.2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添加依赖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2.3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新建一个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class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2.4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编写一个创建数据源初始化的方法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2.5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创建一个方法获取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shardingDataSource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2.6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dataSourceMap</a:t>
            </a: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2.7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定义表规则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2.8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定义分片规则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2.9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创建数据库和表结构信息</a:t>
            </a:r>
          </a:p>
          <a:p>
            <a:pPr marL="0" indent="0">
              <a:lnSpc>
                <a:spcPct val="12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2.10 </a:t>
            </a:r>
            <a:r>
              <a:rPr lang="zh-CN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编码测试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400" dirty="0">
              <a:latin typeface="Kaiti SC" panose="02010600040101010101" pitchFamily="2" charset="-122"/>
              <a:ea typeface="Kaiti SC" panose="0201060004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新建工程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新建一个</a:t>
            </a:r>
            <a:r>
              <a:rPr lang="en-US" altLang="zh-CN" sz="2400" dirty="0"/>
              <a:t>maven java project</a:t>
            </a:r>
            <a:r>
              <a:rPr lang="zh-CN" altLang="zh-CN" sz="2400" dirty="0"/>
              <a:t>，取名为：</a:t>
            </a:r>
            <a:r>
              <a:rPr lang="en-US" altLang="zh-CN" sz="2400" dirty="0" err="1"/>
              <a:t>sharding</a:t>
            </a:r>
            <a:r>
              <a:rPr lang="en-US" altLang="zh-CN" sz="2400" dirty="0"/>
              <a:t>-</a:t>
            </a:r>
            <a:r>
              <a:rPr lang="en-US" altLang="zh-CN" sz="2400" dirty="0" err="1"/>
              <a:t>jdbc</a:t>
            </a:r>
            <a:r>
              <a:rPr lang="en-US" altLang="zh-CN" sz="2400" dirty="0"/>
              <a:t>-java</a:t>
            </a:r>
            <a:endParaRPr lang="zh-CN" altLang="zh-CN" sz="24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/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521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添加依赖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io.shardingsphere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-core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3.0.0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en-US" altLang="zh-CN" sz="24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zh-CN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数据库驱动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 --&gt;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mysql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-connector-java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8.0.13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zh-CN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数据源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--&gt;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druid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1.0.26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84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2.3 </a:t>
            </a:r>
            <a:r>
              <a:rPr lang="zh-CN" altLang="zh-CN" b="1" dirty="0"/>
              <a:t>新建一个</a:t>
            </a:r>
            <a:r>
              <a:rPr lang="en-US" altLang="zh-CN" b="1" dirty="0"/>
              <a:t>class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Test1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main(String[]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测试代码</a:t>
            </a:r>
            <a:r>
              <a:rPr lang="en-US" altLang="zh-CN" sz="24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07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2.4 </a:t>
            </a:r>
            <a:r>
              <a:rPr lang="zh-CN" altLang="zh-CN" b="1" dirty="0"/>
              <a:t>编写一个创建数据源初始化的方法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(String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username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,String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password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,String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DruidDataSource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DruidDataSource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.setDriverClassName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Driver.</a:t>
            </a:r>
            <a:r>
              <a:rPr lang="en-US" altLang="zh-CN" sz="2400" b="1" kern="0" dirty="0" err="1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.getName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.setUsername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username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.setPassword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password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.setUrl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}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3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2.5 </a:t>
            </a:r>
            <a:r>
              <a:rPr lang="zh-CN" altLang="zh-CN" b="1" dirty="0"/>
              <a:t>创建一个方法获取</a:t>
            </a:r>
            <a:r>
              <a:rPr lang="en-US" altLang="zh-CN" b="1" dirty="0" err="1"/>
              <a:t>shardingDataSource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/**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 </a:t>
            </a:r>
            <a:r>
              <a:rPr lang="zh-CN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获取</a:t>
            </a:r>
            <a:r>
              <a:rPr lang="en-US" altLang="zh-CN" sz="2400" kern="0" dirty="0" err="1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ShardingDataSource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 </a:t>
            </a:r>
            <a:r>
              <a:rPr lang="en-US" altLang="zh-CN" sz="2400" b="1" kern="0" dirty="0">
                <a:solidFill>
                  <a:srgbClr val="7F9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@return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 */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getShardingDataSource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24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}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88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适合人群</a:t>
            </a:r>
            <a:endParaRPr lang="zh-CN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适合人群：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 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基础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2.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使用的版本号是？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 2.1.1</a:t>
            </a: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3.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没有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Spring Boot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基础怎么办？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需要先学习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 Boot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基础（</a:t>
            </a:r>
            <a:r>
              <a:rPr lang="zh-CN" altLang="en-US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从零开始学</a:t>
            </a:r>
            <a:r>
              <a:rPr lang="en-US" altLang="zh-CN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Spring Boot</a:t>
            </a:r>
            <a:r>
              <a:rPr lang="zh-CN" altLang="en-US" sz="1800" dirty="0">
                <a:solidFill>
                  <a:srgbClr val="92D050"/>
                </a:solidFill>
                <a:latin typeface="Kaiti SC" panose="02010600040101010101" pitchFamily="2" charset="-122"/>
                <a:ea typeface="Kaiti SC" panose="02010600040101010101" pitchFamily="2" charset="-122"/>
                <a:hlinkClick r:id="rId2"/>
              </a:rPr>
              <a:t>视频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4. 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现在的学习资料和视频大多都是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1.4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1.5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的，</a:t>
            </a:r>
            <a:r>
              <a:rPr lang="en-US" altLang="zh-CN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b="1" dirty="0">
                <a:latin typeface="Kaiti SC" panose="02010600040101010101" pitchFamily="2" charset="-122"/>
                <a:ea typeface="Kaiti SC" panose="02010600040101010101" pitchFamily="2" charset="-122"/>
              </a:rPr>
              <a:t>比较少，对于学习有影响嘛？</a:t>
            </a:r>
            <a:endParaRPr lang="en-US" altLang="zh-CN" sz="1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版本到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版本的跨越，主要是新特性的增加，旧的特性还是一样的，学习完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版本的，升级到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版本是比较容易的。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）阿里现在有些项目还是使用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1.4.7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1.5.8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版本的，对于实际项目还是稳定为主，而不是追求最新的。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）官网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1.X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的版本也有在维护，目前最新版本是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1.5.18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69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2.6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定义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dataSourceMap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定义一个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dataSource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map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对象，存放多数据源。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cs typeface="Times New Roman" panose="02020603050405020304" pitchFamily="18" charset="0"/>
              </a:rPr>
              <a:t>Map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String,DataSource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lang="en-US" altLang="zh-CN" sz="21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dataSourceMap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1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HashMap&lt;String, 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&gt;();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这里用到了两个数据库，待会我们在创建数据库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sz="2100" kern="0" dirty="0">
                <a:solidFill>
                  <a:srgbClr val="3F7F5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ds_1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100" kern="0" dirty="0" err="1">
                <a:solidFill>
                  <a:srgbClr val="6A3E3E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dataSourceMap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.put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"ds_0"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1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"root"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"root"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2100" kern="0" dirty="0" err="1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100" kern="0" dirty="0">
                <a:solidFill>
                  <a:srgbClr val="2A00F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://localhost:3306/ds_0"</a:t>
            </a:r>
            <a:r>
              <a:rPr lang="en-US" altLang="zh-CN" sz="21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));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		</a:t>
            </a:r>
            <a:r>
              <a:rPr lang="en-US" altLang="zh-CN" sz="2100" dirty="0" err="1">
                <a:solidFill>
                  <a:srgbClr val="6A3E3E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dataSourceMap</a:t>
            </a:r>
            <a:r>
              <a:rPr lang="en-US" altLang="zh-CN" sz="21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.put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"ds_1"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21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createDataSource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(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"root"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"root"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"</a:t>
            </a:r>
            <a:r>
              <a:rPr lang="en-US" altLang="zh-CN" sz="2100" dirty="0" err="1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jdbc:mysql</a:t>
            </a:r>
            <a:r>
              <a:rPr lang="en-US" altLang="zh-CN" sz="2100" dirty="0">
                <a:solidFill>
                  <a:srgbClr val="2A00FF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://localhost:3306/ds_1"</a:t>
            </a:r>
            <a:r>
              <a:rPr lang="en-US" altLang="zh-CN" sz="21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));</a:t>
            </a:r>
            <a:endParaRPr lang="zh-CN" altLang="zh-CN" sz="21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2400" i="1" dirty="0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说明：这里定义了多个数据源集合，最终是设置到</a:t>
            </a:r>
            <a:r>
              <a:rPr lang="en-US" altLang="zh-CN" sz="2400" i="1" dirty="0" err="1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ShardingDataSourceFactory</a:t>
            </a:r>
            <a:r>
              <a:rPr lang="zh-CN" altLang="zh-CN" sz="2400" i="1" dirty="0">
                <a:solidFill>
                  <a:srgbClr val="0070C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进行统一管理。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zh-CN" sz="2400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2.7 </a:t>
            </a:r>
            <a:r>
              <a:rPr lang="zh-CN" altLang="zh-CN" b="1" dirty="0"/>
              <a:t>定义表规则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.setLogicTable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设置逻辑表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.setActualDataNodes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"ds_${0..1}.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设置实际数据节点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.setKeyGeneratorColumnName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设置主键列名称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表规则：配置分库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+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分表策略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这个也可以在</a:t>
            </a:r>
            <a:r>
              <a:rPr lang="en-US" altLang="zh-CN" sz="18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ShardingRuleConfiguration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进行统一设置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.setDatabaseShardingStrategyConfig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.setTableShardingStrategyConfig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554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2.8 </a:t>
            </a:r>
            <a:r>
              <a:rPr lang="zh-CN" altLang="zh-CN" b="1" dirty="0"/>
              <a:t>定义分片规则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TableRuleConfiguration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.setLogicTable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设置逻辑表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.setActualDataNodes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"ds_${0..1}.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设置实际数据节点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.setKeyGeneratorColumnName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设置主键列名称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    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配置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表规则：配置分库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+ 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分表策略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这个也可以在</a:t>
            </a:r>
            <a:r>
              <a:rPr lang="en-US" altLang="zh-CN" sz="18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ShardingRuleConfiguration</a:t>
            </a:r>
            <a:r>
              <a:rPr lang="zh-CN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进行统一设置</a:t>
            </a:r>
            <a:r>
              <a:rPr lang="en-US" altLang="zh-CN" sz="18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.setDatabaseShardingStrategyConfig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"ds_${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orderTableRuleConfig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.setTableShardingStrategyConfig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InlineShardingStrategyConfiguration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836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2.9 </a:t>
            </a:r>
            <a:r>
              <a:rPr lang="zh-CN" altLang="zh-CN" b="1" dirty="0"/>
              <a:t>创建数据库和表结构信息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SCHEMA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SCHEMA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`ds_0`.`t_order_item_0`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`ds_0`.`t_order_item_1`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`ds_1`.`t_order_1`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AUTO_INCREMENT,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VARCHAR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(50));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CREATE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TABLE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EXISTS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`ds_1`.`t_order_item_0`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BIGINT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NOT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4000C8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PRIMARY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000" b="1" kern="0" dirty="0">
                <a:solidFill>
                  <a:srgbClr val="7F005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KEY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(`</a:t>
            </a:r>
            <a:r>
              <a:rPr lang="en-US" altLang="zh-CN" sz="1000" kern="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item_id</a:t>
            </a:r>
            <a:r>
              <a:rPr lang="en-US" altLang="zh-CN" sz="1000" kern="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`));</a:t>
            </a:r>
            <a:endParaRPr lang="en-US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CREATE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TABLE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EXISTS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`ds_1`.`t_order_item_1` (`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item_id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order_id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BIGINT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user_id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4000C8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NULL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,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PRIMARY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KEY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 (`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item_id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  <a:cs typeface="宋体" panose="02010600030101010101" pitchFamily="2" charset="-122"/>
              </a:rPr>
              <a:t>`));</a:t>
            </a: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464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2.11 </a:t>
            </a:r>
            <a:r>
              <a:rPr lang="zh-CN" altLang="zh-CN" b="1" dirty="0"/>
              <a:t>编码测试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static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main(String[]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args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throws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SQLException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Test1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test1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Test1();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test1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.getShardingDataSource();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String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(1000,'insert_java-1000')"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Connection 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(1001,'insert_java-1000')"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,PreparedStatement.</a:t>
            </a:r>
            <a:r>
              <a:rPr lang="en-US" altLang="zh-CN" sz="900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RETURN_GENERATED_KEYS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获取主键，参考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:http://</a:t>
            </a:r>
            <a:r>
              <a:rPr lang="en-US" altLang="zh-CN" sz="900" kern="0" dirty="0" err="1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shardingjdbc.io</a:t>
            </a:r>
            <a:r>
              <a:rPr lang="en-US" altLang="zh-CN" sz="9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/docs/02-guide/key-generator/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(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.getGeneratedKeys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while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.next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()){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	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System.</a:t>
            </a:r>
            <a:r>
              <a:rPr lang="en-US" altLang="zh-CN" sz="900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out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.println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9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9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="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+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generatedKeysResultSet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.getString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(0));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}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9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9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9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9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}</a:t>
            </a:r>
            <a:endParaRPr lang="zh-CN" altLang="zh-CN" sz="9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1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87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dirty="0"/>
              <a:t>自增主键策略为什么是不连续的，且尾数大多为偶数？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2400" kern="100" dirty="0" err="1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Sharding</a:t>
            </a:r>
            <a:r>
              <a:rPr lang="en-US" altLang="zh-CN" sz="2400" kern="100" dirty="0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-Sphere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snowflake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算法作为默认的分布式分布式自增主键策略，用于保证分布式的情况下可以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无中心化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生成不重复的自增序列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。因此自增主键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可以保证递增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但无法保证连续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</a:t>
            </a:r>
            <a:r>
              <a:rPr lang="en-US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snowflake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位是在同一毫秒内的访问递增值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。因此，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如果毫秒内并发度不高，最后</a:t>
            </a:r>
            <a:r>
              <a:rPr lang="en-US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位为零的几率</a:t>
            </a:r>
            <a:r>
              <a:rPr lang="zh-CN" altLang="zh-CN" sz="2400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则很大。因此并发度不高的应用生成偶数主键的几率会更高。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02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55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 err="1"/>
              <a:t>Yaml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在上一个例子中我们会发现这么一个问题，需要人为编码的地方实在是太多了，用起来很是不方便，那么怎么优化呢，这里我们使用</a:t>
            </a:r>
            <a:r>
              <a:rPr lang="en-US" altLang="zh-CN" sz="2400" dirty="0"/>
              <a:t>YAML</a:t>
            </a:r>
            <a:r>
              <a:rPr lang="zh-CN" altLang="zh-CN" sz="2400" dirty="0"/>
              <a:t>把数据库之类和规则定义之类都在</a:t>
            </a:r>
            <a:r>
              <a:rPr lang="en-US" altLang="zh-CN" sz="2400" dirty="0" err="1"/>
              <a:t>yaml</a:t>
            </a:r>
            <a:r>
              <a:rPr lang="zh-CN" altLang="zh-CN" sz="2400" dirty="0"/>
              <a:t>进行配置。</a:t>
            </a:r>
          </a:p>
        </p:txBody>
      </p:sp>
    </p:spTree>
    <p:extLst>
      <p:ext uri="{BB962C8B-B14F-4D97-AF65-F5344CB8AC3E}">
        <p14:creationId xmlns:p14="http://schemas.microsoft.com/office/powerpoint/2010/main" val="1742797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/>
              <a:t>一、在</a:t>
            </a:r>
            <a:r>
              <a:rPr lang="en-US" altLang="zh-CN" sz="2800" b="1" dirty="0" err="1"/>
              <a:t>src</a:t>
            </a:r>
            <a:r>
              <a:rPr lang="en-US" altLang="zh-CN" sz="2800" b="1" dirty="0"/>
              <a:t>/java/resources</a:t>
            </a:r>
            <a:r>
              <a:rPr lang="zh-CN" altLang="zh-CN" sz="2800" b="1" dirty="0"/>
              <a:t>添加</a:t>
            </a:r>
            <a:r>
              <a:rPr lang="en-US" altLang="zh-CN" sz="2800" b="1" dirty="0" err="1"/>
              <a:t>yaml</a:t>
            </a:r>
            <a:r>
              <a:rPr lang="zh-CN" altLang="zh-CN" sz="2800" b="1" dirty="0"/>
              <a:t>配置文件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 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数据源配置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dataSources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可配置多个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!!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数据库连接池实现类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!!</a:t>
            </a:r>
            <a:r>
              <a:rPr lang="en-US" altLang="zh-CN" sz="1200" kern="0" dirty="0" err="1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com.alibaba.druid.pool.DruidDataSource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数据库驱动类名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driverClassName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</a:t>
            </a:r>
            <a:r>
              <a:rPr lang="en-US" altLang="zh-CN" sz="1200" kern="0" dirty="0" err="1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连接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://localhost:3306/ds_0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数据库用户名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username: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数据库密码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password: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!!</a:t>
            </a:r>
            <a:r>
              <a:rPr lang="en-US" altLang="zh-CN" sz="1200" kern="0" dirty="0" err="1">
                <a:solidFill>
                  <a:srgbClr val="AF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com.alibaba.druid.pool.DruidDataSource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driverClassName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url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://localhost:3306/ds_1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username: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password: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root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70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/>
              <a:t>一、在</a:t>
            </a:r>
            <a:r>
              <a:rPr lang="en-US" altLang="zh-CN" sz="2800" b="1" dirty="0" err="1"/>
              <a:t>src</a:t>
            </a:r>
            <a:r>
              <a:rPr lang="en-US" altLang="zh-CN" sz="2800" b="1" dirty="0"/>
              <a:t>/java/resources</a:t>
            </a:r>
            <a:r>
              <a:rPr lang="zh-CN" altLang="zh-CN" sz="2800" b="1" dirty="0"/>
              <a:t>添加</a:t>
            </a:r>
            <a:r>
              <a:rPr lang="en-US" altLang="zh-CN" sz="2800" b="1" dirty="0" err="1"/>
              <a:t>yaml</a:t>
            </a:r>
            <a:r>
              <a:rPr lang="zh-CN" altLang="zh-CN" sz="2800" b="1" dirty="0"/>
              <a:t>配置文件</a:t>
            </a:r>
            <a:endParaRPr lang="zh-CN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分库分表配置，可配置多个</a:t>
            </a:r>
            <a:r>
              <a:rPr lang="en-US" altLang="zh-CN" sz="1200" kern="0" dirty="0" err="1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logic_table_name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shardingRule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tables: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keyGeneratorColumnName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actualDataNodes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ds_${0..1}.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_${0..1}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databaseStrategy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shardingColumn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algorithmExpression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ds_${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tableStrategy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inline: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shardingColumn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algorithmExpression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_${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order_id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 2}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属性配置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可选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props: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是否开启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zh-CN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显示，默认值</a:t>
            </a:r>
            <a:r>
              <a:rPr lang="en-US" altLang="zh-CN" sz="1200" kern="0" dirty="0">
                <a:solidFill>
                  <a:srgbClr val="FF00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false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200" kern="0" dirty="0" err="1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sql.show</a:t>
            </a:r>
            <a:r>
              <a:rPr lang="en-US" altLang="zh-CN" sz="1200" kern="0" dirty="0">
                <a:solidFill>
                  <a:srgbClr val="00C832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b="1" kern="0" dirty="0">
                <a:solidFill>
                  <a:srgbClr val="094F0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true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1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#</a:t>
            </a:r>
            <a:r>
              <a:rPr lang="en-US" altLang="zh-CN" sz="1200" kern="100" dirty="0" err="1">
                <a:solidFill>
                  <a:srgbClr val="FF0032"/>
                </a:solidFill>
                <a:latin typeface="Menlo" panose="020B0609030804020204" pitchFamily="49" charset="0"/>
              </a:rPr>
              <a:t>executor.size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: </a:t>
            </a:r>
            <a:r>
              <a:rPr lang="zh-CN" altLang="zh-CN" sz="1200" kern="10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工作线程数量，默认值</a:t>
            </a:r>
            <a:r>
              <a:rPr lang="en-US" altLang="zh-CN" sz="1200" kern="100" dirty="0">
                <a:solidFill>
                  <a:srgbClr val="FF0032"/>
                </a:solidFill>
                <a:latin typeface="Menlo" panose="020B0609030804020204" pitchFamily="49" charset="0"/>
              </a:rPr>
              <a:t>: CPU</a:t>
            </a:r>
            <a:r>
              <a:rPr lang="zh-CN" altLang="zh-CN" sz="1200" kern="100" dirty="0">
                <a:solidFill>
                  <a:srgbClr val="FF0032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核数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11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使用技术</a:t>
            </a:r>
            <a:endParaRPr lang="zh-CN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Boot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Sharding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-JDBC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Spring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Data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JPA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MyBatis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注解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MySQL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8.0.12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Java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</a:p>
          <a:p>
            <a:pPr>
              <a:buAutoNum type="arabicPeriod"/>
            </a:pP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Druid</a:t>
            </a: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Yaml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r>
              <a:rPr lang="en-US" altLang="zh-CN" sz="1800" dirty="0" err="1">
                <a:latin typeface="Kaiti SC" panose="02010600040101010101" pitchFamily="2" charset="-122"/>
                <a:ea typeface="Kaiti SC" panose="02010600040101010101" pitchFamily="2" charset="-122"/>
              </a:rPr>
              <a:t>Logback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AutoNum type="arabicPeriod"/>
            </a:pP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提供每个视频的源码下载</a:t>
            </a:r>
            <a:r>
              <a:rPr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5833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二、编码测试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YamlShardingDataSourceFactory.</a:t>
            </a:r>
            <a:r>
              <a:rPr lang="en-US" altLang="zh-CN" sz="1200" i="1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createDataSource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File(Test2.</a:t>
            </a:r>
            <a:r>
              <a:rPr lang="en-US" altLang="zh-CN" sz="12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.getResource(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"/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sharding.yaml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).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getFile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()));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String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(1000,'insert_yaml-java-1000')"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Connection </a:t>
            </a:r>
            <a:r>
              <a:rPr lang="en-US" altLang="zh-CN" sz="12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//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会插入到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ds_1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的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t_order_0</a:t>
            </a:r>
            <a:r>
              <a:rPr lang="zh-CN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表中</a:t>
            </a:r>
            <a:r>
              <a:rPr lang="en-US" altLang="zh-CN" sz="1200" kern="0" dirty="0">
                <a:solidFill>
                  <a:srgbClr val="3F7F5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t_order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user_id,status</a:t>
            </a:r>
            <a:r>
              <a:rPr lang="en-US" altLang="zh-CN" sz="12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 (1001,'insert_yaml-java-1001')"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12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dataSource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.getConnection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.prepareStatement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.execute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preparedStatement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2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conn</a:t>
            </a:r>
            <a:r>
              <a:rPr lang="en-US" altLang="zh-CN" sz="12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.close</a:t>
            </a:r>
            <a:r>
              <a:rPr lang="en-US" altLang="zh-CN" sz="12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97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30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dirty="0" err="1"/>
              <a:t>SpringBoot+jpa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Spring Boot</a:t>
            </a:r>
            <a:r>
              <a:rPr lang="zh-CN" altLang="zh-CN" dirty="0"/>
              <a:t>中使用</a:t>
            </a:r>
            <a:r>
              <a:rPr lang="en-US" altLang="zh-CN" dirty="0" err="1"/>
              <a:t>sharding-jdbc</a:t>
            </a:r>
            <a:r>
              <a:rPr lang="zh-CN" altLang="zh-CN" dirty="0"/>
              <a:t>的话，主要是通过配置的方式进行操作的，相对通过代码直接使用的方式还是会简单很多的。</a:t>
            </a:r>
          </a:p>
        </p:txBody>
      </p:sp>
    </p:spTree>
    <p:extLst>
      <p:ext uri="{BB962C8B-B14F-4D97-AF65-F5344CB8AC3E}">
        <p14:creationId xmlns:p14="http://schemas.microsoft.com/office/powerpoint/2010/main" val="3208579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.1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</a:t>
            </a:r>
            <a:r>
              <a:rPr lang="en-US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maven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工程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新建工程，取名为：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sharding-jdbc-springboot-jpa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1.2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添加依赖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100" dirty="0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这里我们使用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STS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进行构建项目，选择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jpa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，自动生成的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pom.xml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文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822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1.3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创建实体类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</a:t>
            </a:r>
            <a:endParaRPr lang="en-US" altLang="zh-CN" sz="4000" b="1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@Entity</a:t>
            </a:r>
            <a:endParaRPr lang="en-US" altLang="zh-CN" b="1" kern="0" dirty="0">
              <a:solidFill>
                <a:srgbClr val="7F0055"/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GeneratedValue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(strategy=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GenerationType.</a:t>
            </a:r>
            <a:r>
              <a:rPr lang="en-US" altLang="zh-CN" b="1" i="1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IDENTITY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String </a:t>
            </a:r>
            <a:r>
              <a:rPr lang="en-US" altLang="zh-CN" kern="0" dirty="0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95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1.4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OrderInfoRepository</a:t>
            </a:r>
            <a:endParaRPr lang="en-US" altLang="zh-CN" b="1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extends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JpaRepository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1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1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, Long&gt; {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kern="0" dirty="0"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1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50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1.5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创建</a:t>
            </a:r>
            <a:r>
              <a:rPr lang="en-US" altLang="zh-CN" b="1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OrderInfoService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41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/>
              <a:t>	</a:t>
            </a:r>
            <a:r>
              <a:rPr lang="zh-CN" altLang="zh-CN" dirty="0"/>
              <a:t>创建</a:t>
            </a:r>
            <a:r>
              <a:rPr lang="en-US" altLang="zh-CN" dirty="0" err="1"/>
              <a:t>OrderInfoService</a:t>
            </a:r>
            <a:r>
              <a:rPr lang="zh-CN" altLang="zh-CN" dirty="0"/>
              <a:t>的实现类：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en-US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@Service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OrderInfoServiceImpl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implements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40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@Override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{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40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orderInfoRepository</a:t>
            </a: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40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13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1.6 </a:t>
            </a: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添加配置文件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4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sz="40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application.properties</a:t>
            </a:r>
            <a:r>
              <a:rPr lang="zh-CN" altLang="zh-CN" sz="4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中添加如下配置：</a:t>
            </a:r>
            <a:endParaRPr lang="zh-CN" altLang="zh-CN" sz="4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spring.jpa.properties.hibernate.hbm2ddl.auto=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update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spring.jpa.properties.hibernate.dialect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org.hibernate.dialect.MySQL5Dialect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spring.jpa.properties.hibernate.show_sql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true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spring.profiles.active</a:t>
            </a:r>
            <a:r>
              <a:rPr lang="en-US" altLang="zh-CN" sz="40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 err="1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jpa</a:t>
            </a:r>
            <a:r>
              <a:rPr lang="en-US" altLang="zh-CN" sz="40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-databases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4000" kern="0" dirty="0" err="1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spring.profiles.active</a:t>
            </a: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4000" kern="0" dirty="0" err="1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4000" kern="0" dirty="0">
                <a:solidFill>
                  <a:srgbClr val="93A1A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-databases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437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新建一个配置文件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application-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jpa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databases.properties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，这里主要是数据库的配置：</a:t>
            </a:r>
            <a:endParaRPr lang="en-US" altLang="zh-CN" sz="2300" kern="0" dirty="0">
              <a:solidFill>
                <a:srgbClr val="000000"/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spring.datasource.driver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-class-name=</a:t>
            </a:r>
            <a:r>
              <a:rPr lang="en-US" altLang="zh-CN" sz="23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com.mysql.cj.jdbc.Driver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spring.datasource.url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://127.0.0.1:3306/ds0?createDatabaseIfNotExist=true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spring.datasource.username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spring.datasource.password</a:t>
            </a:r>
            <a:r>
              <a:rPr lang="en-US" altLang="zh-CN" sz="2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3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44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914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/>
              <a:t>Spring data </a:t>
            </a:r>
            <a:r>
              <a:rPr lang="en-US" altLang="zh-CN" b="1" dirty="0" err="1"/>
              <a:t>jpa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/>
              <a:t>1.7 </a:t>
            </a:r>
            <a:r>
              <a:rPr lang="zh-CN" altLang="zh-CN" b="1" dirty="0"/>
              <a:t>单元测试</a:t>
            </a:r>
            <a:endParaRPr lang="en-US" altLang="zh-CN" b="1" dirty="0"/>
          </a:p>
          <a:p>
            <a:endParaRPr lang="zh-CN" altLang="zh-CN" dirty="0"/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RunWith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SpringRunner.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SpringBootTest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ShardingJdbcSpringbootJpaApplicationTests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&lt;10;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++)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.setUid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(1000+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.setStatus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"save"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915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b="1" dirty="0"/>
              <a:t>2.1 </a:t>
            </a:r>
            <a:r>
              <a:rPr lang="zh-CN" altLang="zh-CN" b="1" dirty="0"/>
              <a:t>引入依赖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40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en-US" altLang="zh-CN" sz="40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4000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40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40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starter --&gt;</a:t>
            </a:r>
            <a:endParaRPr lang="zh-CN" altLang="zh-CN" sz="4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io.shardingsphere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33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-spring-boot-starter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33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3.0.0.M2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33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33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33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33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33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&lt;/</a:t>
            </a:r>
            <a:r>
              <a:rPr lang="en-US" altLang="zh-CN" sz="3300" dirty="0">
                <a:solidFill>
                  <a:srgbClr val="3F7F7F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dependency</a:t>
            </a:r>
            <a:r>
              <a:rPr lang="en-US" altLang="zh-CN" sz="33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&gt;</a:t>
            </a:r>
            <a:endParaRPr lang="zh-CN" altLang="zh-CN" sz="33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646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	</a:t>
            </a:r>
            <a:r>
              <a:rPr lang="zh-CN" altLang="zh-CN" dirty="0"/>
              <a:t>新建一个配置文件</a:t>
            </a:r>
            <a:r>
              <a:rPr lang="en-US" altLang="zh-CN" dirty="0"/>
              <a:t>application-</a:t>
            </a:r>
            <a:r>
              <a:rPr lang="en-US" altLang="zh-CN" dirty="0" err="1"/>
              <a:t>sharding</a:t>
            </a:r>
            <a:r>
              <a:rPr lang="en-US" altLang="zh-CN" dirty="0"/>
              <a:t>-</a:t>
            </a:r>
            <a:r>
              <a:rPr lang="en-US" altLang="zh-CN" dirty="0" err="1"/>
              <a:t>databases.properties</a:t>
            </a:r>
            <a:r>
              <a:rPr lang="zh-CN" altLang="zh-CN" dirty="0"/>
              <a:t>：</a:t>
            </a:r>
          </a:p>
          <a:p>
            <a:r>
              <a:rPr lang="en-US" altLang="zh-CN" dirty="0" err="1"/>
              <a:t>sharding.jdbc.datasource.names</a:t>
            </a:r>
            <a:r>
              <a:rPr lang="en-US" altLang="zh-CN" dirty="0"/>
              <a:t>=ds0,ds1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sharding.jdbc.datasource.ds0.type=</a:t>
            </a:r>
            <a:r>
              <a:rPr lang="en-US" altLang="zh-CN" dirty="0" err="1"/>
              <a:t>com.zaxxer.hikari.HikariDataSource</a:t>
            </a:r>
            <a:endParaRPr lang="zh-CN" altLang="zh-CN" dirty="0"/>
          </a:p>
          <a:p>
            <a:r>
              <a:rPr lang="en-US" altLang="zh-CN" dirty="0"/>
              <a:t>sharding.jdbc.datasource.ds0.driver-class-name=</a:t>
            </a:r>
            <a:r>
              <a:rPr lang="en-US" altLang="zh-CN" dirty="0" err="1"/>
              <a:t>com.mysql.jdbc.Driver</a:t>
            </a:r>
            <a:endParaRPr lang="zh-CN" altLang="zh-CN" dirty="0"/>
          </a:p>
          <a:p>
            <a:r>
              <a:rPr lang="en-US" altLang="zh-CN" dirty="0"/>
              <a:t>sharding.jdbc.datasource.ds0.jdbc-url=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u="sng" dirty="0"/>
              <a:t>localhost</a:t>
            </a:r>
            <a:r>
              <a:rPr lang="en-US" altLang="zh-CN" dirty="0"/>
              <a:t>:3306/ds0?createDatabaseIfNotExist=true</a:t>
            </a:r>
            <a:endParaRPr lang="zh-CN" altLang="zh-CN" dirty="0"/>
          </a:p>
          <a:p>
            <a:r>
              <a:rPr lang="en-US" altLang="zh-CN" dirty="0"/>
              <a:t>sharding.jdbc.datasource.ds0.username=root</a:t>
            </a:r>
            <a:endParaRPr lang="zh-CN" altLang="zh-CN" dirty="0"/>
          </a:p>
          <a:p>
            <a:r>
              <a:rPr lang="en-US" altLang="zh-CN" dirty="0"/>
              <a:t>sharding.jdbc.datasource.ds0.password=root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sharding.jdbc.datasource.ds1.type=</a:t>
            </a:r>
            <a:r>
              <a:rPr lang="en-US" altLang="zh-CN" dirty="0" err="1"/>
              <a:t>com.zaxxer.hikari.HikariDataSource</a:t>
            </a:r>
            <a:endParaRPr lang="zh-CN" altLang="zh-CN" dirty="0"/>
          </a:p>
          <a:p>
            <a:r>
              <a:rPr lang="en-US" altLang="zh-CN" dirty="0"/>
              <a:t>sharding.jdbc.datasource.ds1.driver-class-name=</a:t>
            </a:r>
            <a:r>
              <a:rPr lang="en-US" altLang="zh-CN" dirty="0" err="1"/>
              <a:t>com.mysql.jdbc.Driver</a:t>
            </a:r>
            <a:endParaRPr lang="zh-CN" altLang="zh-CN" dirty="0"/>
          </a:p>
          <a:p>
            <a:r>
              <a:rPr lang="en-US" altLang="zh-CN" dirty="0"/>
              <a:t>sharding.jdbc.datasource.ds1.jdbc-url=</a:t>
            </a:r>
            <a:r>
              <a:rPr lang="en-US" altLang="zh-CN" dirty="0" err="1"/>
              <a:t>jdbc:mysql</a:t>
            </a:r>
            <a:r>
              <a:rPr lang="en-US" altLang="zh-CN" dirty="0"/>
              <a:t>://</a:t>
            </a:r>
            <a:r>
              <a:rPr lang="en-US" altLang="zh-CN" u="sng" dirty="0"/>
              <a:t>localhost</a:t>
            </a:r>
            <a:r>
              <a:rPr lang="en-US" altLang="zh-CN" dirty="0"/>
              <a:t>:3306/ds1?createDatabaseIfNotExist=true</a:t>
            </a:r>
            <a:endParaRPr lang="zh-CN" altLang="zh-CN" dirty="0"/>
          </a:p>
          <a:p>
            <a:r>
              <a:rPr lang="en-US" altLang="zh-CN" dirty="0"/>
              <a:t>sharding.jdbc.datasource.ds1.username=root</a:t>
            </a:r>
            <a:endParaRPr lang="zh-CN" altLang="zh-CN" dirty="0"/>
          </a:p>
          <a:p>
            <a:r>
              <a:rPr lang="en-US" altLang="zh-CN" dirty="0"/>
              <a:t>sharding.jdbc.datasource.ds1.password=root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sharding.jdbc.config.sharding.default-database-strategy.inline.sharding-column=</a:t>
            </a:r>
            <a:r>
              <a:rPr lang="en-US" altLang="zh-CN" u="sng" dirty="0" err="1"/>
              <a:t>uid</a:t>
            </a:r>
            <a:endParaRPr lang="zh-CN" altLang="zh-CN" dirty="0"/>
          </a:p>
          <a:p>
            <a:r>
              <a:rPr lang="en-US" altLang="zh-CN" dirty="0"/>
              <a:t>sharding.jdbc.config.sharding.default-database-strategy.inline.algorithm-expression=</a:t>
            </a:r>
            <a:r>
              <a:rPr lang="en-US" altLang="zh-CN" u="sng" dirty="0"/>
              <a:t>ds</a:t>
            </a:r>
            <a:r>
              <a:rPr lang="en-US" altLang="zh-CN" dirty="0"/>
              <a:t>$-&gt;{</a:t>
            </a:r>
            <a:r>
              <a:rPr lang="en-US" altLang="zh-CN" u="sng" dirty="0" err="1"/>
              <a:t>uid</a:t>
            </a:r>
            <a:r>
              <a:rPr lang="en-US" altLang="zh-CN" dirty="0"/>
              <a:t> % 2}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sharding.jdbc.config.sharding.tables.order_info.actual-data-nodes=</a:t>
            </a:r>
            <a:r>
              <a:rPr lang="en-US" altLang="zh-CN" u="sng" dirty="0"/>
              <a:t>ds</a:t>
            </a:r>
            <a:r>
              <a:rPr lang="en-US" altLang="zh-CN" dirty="0"/>
              <a:t>$-&gt;{0..1}.</a:t>
            </a:r>
            <a:r>
              <a:rPr lang="en-US" altLang="zh-CN" dirty="0" err="1"/>
              <a:t>order_info</a:t>
            </a:r>
            <a:endParaRPr lang="zh-CN" altLang="zh-CN" dirty="0"/>
          </a:p>
          <a:p>
            <a:r>
              <a:rPr lang="en-US" altLang="zh-CN" dirty="0"/>
              <a:t>sharding.jdbc.config.sharding.tables.order_info.key-generator-column-name=</a:t>
            </a:r>
            <a:r>
              <a:rPr lang="en-US" altLang="zh-CN" u="sng" dirty="0" err="1"/>
              <a:t>oid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63500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9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</a:t>
            </a:r>
            <a:r>
              <a:rPr lang="en" altLang="zh-CN" b="1" dirty="0" err="1"/>
              <a:t>pringBoot+mybatis</a:t>
            </a:r>
            <a:r>
              <a:rPr lang="zh-CN" altLang="en-US" b="1" dirty="0"/>
              <a:t>使用</a:t>
            </a:r>
            <a:r>
              <a:rPr lang="en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Spring Boot+ </a:t>
            </a:r>
            <a:r>
              <a:rPr lang="en-US" altLang="zh-CN" dirty="0" err="1"/>
              <a:t>mybatis</a:t>
            </a:r>
            <a:r>
              <a:rPr lang="zh-CN" altLang="zh-CN" dirty="0"/>
              <a:t>中使用</a:t>
            </a:r>
            <a:r>
              <a:rPr lang="en-US" altLang="zh-CN" dirty="0" err="1"/>
              <a:t>sharding-jdbc</a:t>
            </a:r>
            <a:r>
              <a:rPr lang="zh-CN" altLang="en-US" dirty="0"/>
              <a:t>和</a:t>
            </a: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 err="1"/>
              <a:t>Boot+JPA</a:t>
            </a:r>
            <a:r>
              <a:rPr lang="zh-CN" altLang="en-US" dirty="0"/>
              <a:t>大同小异。</a:t>
            </a:r>
            <a:endParaRPr lang="zh-CN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71312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1.1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</a:t>
            </a:r>
            <a:r>
              <a:rPr lang="en-US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maven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工程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新建工程，取名为：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sharding-jdbc-springboot-mybatis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1.2 </a:t>
            </a:r>
            <a:r>
              <a:rPr lang="zh-CN" altLang="zh-CN" sz="24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添加依赖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100" dirty="0">
                <a:solidFill>
                  <a:srgbClr val="40404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这里我们使用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STS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进行构建项目，选择</a:t>
            </a:r>
            <a:r>
              <a:rPr lang="en-US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mybatis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2400" kern="100" dirty="0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，自动生成的</a:t>
            </a:r>
            <a:r>
              <a:rPr lang="en-US" altLang="zh-CN" sz="2400" kern="100" dirty="0" err="1">
                <a:solidFill>
                  <a:srgbClr val="40404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pom.xml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25440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1.3 </a:t>
            </a:r>
            <a:r>
              <a:rPr lang="zh-CN" altLang="zh-CN" b="1" dirty="0"/>
              <a:t>创建实体类</a:t>
            </a:r>
            <a:r>
              <a:rPr lang="en-US" altLang="zh-CN" b="1" dirty="0" err="1"/>
              <a:t>OrderInfo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oid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long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String </a:t>
            </a:r>
            <a:r>
              <a:rPr lang="en-US" altLang="zh-CN" sz="1800" kern="0" dirty="0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status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240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1.4 </a:t>
            </a:r>
            <a:r>
              <a:rPr lang="zh-CN" altLang="zh-CN" b="1" dirty="0"/>
              <a:t>创建</a:t>
            </a:r>
            <a:r>
              <a:rPr lang="en-US" altLang="zh-CN" b="1" dirty="0" err="1"/>
              <a:t>OrderInfoMap</a:t>
            </a:r>
            <a:endParaRPr lang="zh-CN" altLang="zh-CN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@Mapper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OrderInfoMapper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18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@Insert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"insert into 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order_info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uid,status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values(#{</a:t>
            </a:r>
            <a:r>
              <a:rPr lang="en-US" altLang="zh-CN" sz="18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r>
              <a:rPr lang="en-US" altLang="zh-CN" sz="18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},#{status})"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1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8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1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}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96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1.5 </a:t>
            </a:r>
            <a:r>
              <a:rPr lang="zh-CN" altLang="zh-CN" b="1" dirty="0"/>
              <a:t>创建</a:t>
            </a:r>
            <a:r>
              <a:rPr lang="en-US" altLang="zh-CN" b="1" dirty="0" err="1"/>
              <a:t>OrderInfoService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interface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039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b="1" dirty="0"/>
              <a:t>1.5 </a:t>
            </a:r>
            <a:r>
              <a:rPr lang="zh-CN" altLang="zh-CN" b="1" dirty="0"/>
              <a:t>创建</a:t>
            </a:r>
            <a:r>
              <a:rPr lang="en-US" altLang="zh-CN" b="1" dirty="0" err="1"/>
              <a:t>OrderInfoService</a:t>
            </a:r>
            <a:endParaRPr lang="zh-CN" altLang="zh-CN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en-US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@Service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OrderInfoServiceImpl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implements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OrderInfoMapper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orderInfoMapper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@Override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save(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orderInfoMapper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5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什么是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一、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二、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-Proxy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三、常用</a:t>
            </a:r>
            <a:r>
              <a:rPr lang="en" altLang="zh-CN" sz="2400" dirty="0">
                <a:latin typeface="宋体"/>
                <a:cs typeface="宋体"/>
              </a:rPr>
              <a:t>Client</a:t>
            </a:r>
            <a:r>
              <a:rPr lang="zh-CN" altLang="en-US" sz="2400" dirty="0">
                <a:latin typeface="宋体"/>
                <a:cs typeface="宋体"/>
              </a:rPr>
              <a:t>模式和</a:t>
            </a:r>
            <a:r>
              <a:rPr lang="en" altLang="zh-CN" sz="2400" dirty="0">
                <a:latin typeface="宋体"/>
                <a:cs typeface="宋体"/>
              </a:rPr>
              <a:t>Proxy</a:t>
            </a:r>
            <a:r>
              <a:rPr lang="zh-CN" altLang="en-US" sz="2400" dirty="0">
                <a:latin typeface="宋体"/>
                <a:cs typeface="宋体"/>
              </a:rPr>
              <a:t>模式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四、功能列表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810477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1.6 </a:t>
            </a:r>
            <a:r>
              <a:rPr lang="zh-CN" altLang="zh-CN" b="1" dirty="0"/>
              <a:t>添加配置文件</a:t>
            </a:r>
            <a:endParaRPr lang="zh-CN" altLang="zh-CN" dirty="0"/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dirty="0"/>
              <a:t>在</a:t>
            </a:r>
            <a:r>
              <a:rPr lang="en-US" altLang="zh-CN" dirty="0" err="1"/>
              <a:t>application.properties</a:t>
            </a:r>
            <a:r>
              <a:rPr lang="zh-CN" altLang="zh-CN" dirty="0"/>
              <a:t>中添加如下配置：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en-US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spring.profiles.active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400" kern="0" dirty="0" err="1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mybatis</a:t>
            </a:r>
            <a:r>
              <a:rPr lang="en-US" altLang="zh-CN" sz="2400" kern="0" dirty="0">
                <a:solidFill>
                  <a:srgbClr val="2AA198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-databases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93A1A1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#</a:t>
            </a:r>
            <a:r>
              <a:rPr lang="en-US" altLang="zh-CN" sz="2400" dirty="0" err="1">
                <a:solidFill>
                  <a:srgbClr val="93A1A1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spring.profiles.active</a:t>
            </a:r>
            <a:r>
              <a:rPr lang="en-US" altLang="zh-CN" sz="2400" dirty="0">
                <a:solidFill>
                  <a:srgbClr val="93A1A1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=</a:t>
            </a:r>
            <a:r>
              <a:rPr lang="en-US" altLang="zh-CN" sz="2400" dirty="0" err="1">
                <a:solidFill>
                  <a:srgbClr val="93A1A1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sharding</a:t>
            </a:r>
            <a:r>
              <a:rPr lang="en-US" altLang="zh-CN" sz="2400" dirty="0">
                <a:solidFill>
                  <a:srgbClr val="93A1A1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-databases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811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/>
              <a:t>1.6 </a:t>
            </a:r>
            <a:r>
              <a:rPr lang="zh-CN" altLang="zh-CN" b="1" dirty="0"/>
              <a:t>添加配置文件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新建一个配置文件</a:t>
            </a:r>
            <a:r>
              <a:rPr lang="en-US" altLang="zh-CN" dirty="0"/>
              <a:t>application-</a:t>
            </a:r>
            <a:r>
              <a:rPr lang="en-US" altLang="zh-CN" dirty="0" err="1"/>
              <a:t>mybatis</a:t>
            </a:r>
            <a:r>
              <a:rPr lang="en-US" altLang="zh-CN" dirty="0"/>
              <a:t>-</a:t>
            </a:r>
            <a:r>
              <a:rPr lang="en-US" altLang="zh-CN" dirty="0" err="1"/>
              <a:t>databases.properties</a:t>
            </a:r>
            <a:r>
              <a:rPr lang="zh-CN" altLang="zh-CN" dirty="0"/>
              <a:t>，这里主要是数据库的配置：</a:t>
            </a: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en-US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spring.datasource.driver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-class-name=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com.mysql.cj.jdbc.Driver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spring.datasource.url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://127.0.0.1:3306/ds0?createDatabaseIfNotExist=true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spring.datasource.username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spring.datasource.password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863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SpringBoot</a:t>
            </a:r>
            <a:r>
              <a:rPr lang="en-US" altLang="zh-CN" b="1" dirty="0"/>
              <a:t> </a:t>
            </a:r>
            <a:r>
              <a:rPr lang="zh-CN" altLang="zh-CN" b="1" dirty="0"/>
              <a:t>集成</a:t>
            </a:r>
            <a:r>
              <a:rPr lang="en-US" altLang="zh-CN" b="1" dirty="0" err="1"/>
              <a:t>MyBatis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/>
              <a:t>1.7 </a:t>
            </a:r>
            <a:r>
              <a:rPr lang="zh-CN" altLang="zh-CN" b="1" dirty="0"/>
              <a:t>单元测试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新建一个配置文件</a:t>
            </a:r>
            <a:r>
              <a:rPr lang="en-US" altLang="zh-CN" dirty="0"/>
              <a:t>application-</a:t>
            </a:r>
            <a:r>
              <a:rPr lang="en-US" altLang="zh-CN" dirty="0" err="1"/>
              <a:t>mybatis</a:t>
            </a:r>
            <a:r>
              <a:rPr lang="en-US" altLang="zh-CN" dirty="0"/>
              <a:t>-</a:t>
            </a:r>
            <a:r>
              <a:rPr lang="en-US" altLang="zh-CN" dirty="0" err="1"/>
              <a:t>databases.properties</a:t>
            </a:r>
            <a:r>
              <a:rPr lang="zh-CN" altLang="zh-CN" dirty="0"/>
              <a:t>，这里主要是数据库的配置：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RunWith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SpringRunner.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SpringBootTest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ShardingJdbcSpringbootMybatisApplicationTests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</a:t>
            </a:r>
            <a:r>
              <a:rPr lang="en-US" altLang="zh-CN" sz="2400" kern="0" dirty="0" err="1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Autowired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private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kern="0" dirty="0">
                <a:solidFill>
                  <a:srgbClr val="646464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@Test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public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void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testSave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for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b="1" kern="0" dirty="0" err="1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&lt;10;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++) {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400" b="1" kern="0" dirty="0">
                <a:solidFill>
                  <a:srgbClr val="7F0055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new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.setUid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(1000+</a:t>
            </a:r>
            <a:r>
              <a:rPr lang="en-US" altLang="zh-CN" sz="2400" kern="0" dirty="0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.setStatus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"save-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mybatis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sz="2400" kern="0" dirty="0" err="1">
                <a:solidFill>
                  <a:srgbClr val="0000C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orderInfoService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.save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rgbClr val="6A3E3E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orderInfo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17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引入依赖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&lt;!-- </a:t>
            </a:r>
            <a:r>
              <a:rPr lang="en-US" altLang="zh-CN" sz="24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2400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2400" u="sng" kern="0" dirty="0" err="1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2400" kern="0" dirty="0">
                <a:solidFill>
                  <a:srgbClr val="3F5FB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starter --&gt;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		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io.shardingsphere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</a:t>
            </a: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-spring-boot-starter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3.0.0.M2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4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sz="24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        </a:t>
            </a:r>
            <a:r>
              <a:rPr lang="en-US" altLang="zh-CN" sz="24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&lt;/</a:t>
            </a:r>
            <a:r>
              <a:rPr lang="en-US" altLang="zh-CN" sz="2400" dirty="0">
                <a:solidFill>
                  <a:srgbClr val="3F7F7F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dependency</a:t>
            </a:r>
            <a:r>
              <a:rPr lang="en-US" altLang="zh-CN" sz="24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&gt;</a:t>
            </a: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636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二、集成</a:t>
            </a:r>
            <a:r>
              <a:rPr lang="en-US" altLang="zh-CN" b="1" dirty="0" err="1"/>
              <a:t>Sharding-jdbc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配置</a:t>
            </a:r>
            <a:r>
              <a:rPr lang="en-US" altLang="zh-CN" b="1" dirty="0" err="1"/>
              <a:t>sharding-jdbc</a:t>
            </a:r>
            <a:endParaRPr lang="zh-CN" altLang="zh-CN" dirty="0"/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新建一个配置文件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application-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en-US" altLang="zh-CN" sz="24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databases.properties</a:t>
            </a:r>
            <a:r>
              <a:rPr lang="zh-CN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sharding.jdbc.datasource.names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ds0,ds1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sharding.jdbc.datasource.ds0.type=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com.zaxxer.hikari.HikariDataSource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sharding.jdbc.datasource.ds0.driver-class-name=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sharding.jdbc.datasource.ds0.jdbc-url=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</a:t>
            </a:r>
            <a:r>
              <a:rPr lang="en-US" altLang="zh-CN" sz="2400" u="sng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localhost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:3306/ds0?createDatabaseIfNotExist=true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sharding.jdbc.datasource.ds0.username=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sharding.jdbc.datasource.ds0.password=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sharding.jdbc.datasource.ds1.type=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com.zaxxer.hikari.HikariDataSource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sharding.jdbc.datasource.ds1.driver-class-name=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com.mysql.jdbc.Driver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sharding.jdbc.datasource.ds1.jdbc-url=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jdbc:mysql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://</a:t>
            </a:r>
            <a:r>
              <a:rPr lang="en-US" altLang="zh-CN" sz="2400" u="sng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localhost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:3306/ds1?createDatabaseIfNotExist=true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sharding.jdbc.datasource.ds1.username=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sharding.jdbc.datasource.ds1.password=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sharding.jdbc.config.sharding.default-database-strategy.inline.sharding-column=</a:t>
            </a:r>
            <a:r>
              <a:rPr lang="en-US" altLang="zh-CN" sz="2400" u="sng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sharding.jdbc.config.sharding.default-database-strategy.inline.algorithm-expression=</a:t>
            </a:r>
            <a:r>
              <a:rPr lang="en-US" altLang="zh-CN" sz="2400" u="sng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$-&gt;{</a:t>
            </a:r>
            <a:r>
              <a:rPr lang="en-US" altLang="zh-CN" sz="2400" u="sng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uid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2}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sharding.jdbc.config.sharding.tables.order_info.actual-data-nodes=</a:t>
            </a:r>
            <a:r>
              <a:rPr lang="en-US" altLang="zh-CN" sz="2400" u="sng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ds</a:t>
            </a:r>
            <a:r>
              <a:rPr lang="en-US" altLang="zh-CN" sz="2400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$-&gt;{0..1}.</a:t>
            </a:r>
            <a:r>
              <a:rPr lang="en-US" altLang="zh-CN" sz="2400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order_info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sharding.jdbc.config.sharding.tables.order_info.key-generator-column-name=</a:t>
            </a:r>
            <a:r>
              <a:rPr lang="en-US" altLang="zh-CN" sz="2400" u="sng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oid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4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427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SpringBoot+ShardingJDBC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讲师：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Andy</a:t>
            </a:r>
          </a:p>
          <a:p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593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开启</a:t>
            </a:r>
            <a:r>
              <a:rPr lang="en-US" altLang="zh-CN" dirty="0"/>
              <a:t>SQL</a:t>
            </a:r>
            <a:r>
              <a:rPr lang="zh-CN" altLang="en-US" dirty="0"/>
              <a:t>显示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需求缘起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现在已经能够保存数据到</a:t>
            </a:r>
            <a:r>
              <a:rPr lang="en-US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ds0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ds1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了，但是我们还是想看清具体的</a:t>
            </a:r>
            <a:r>
              <a:rPr lang="en-US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执行情况，那么怎么操作呢？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31615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一、开启</a:t>
            </a:r>
            <a:r>
              <a:rPr lang="en-US" altLang="zh-CN" b="1" dirty="0"/>
              <a:t>SQL</a:t>
            </a:r>
            <a:r>
              <a:rPr lang="zh-CN" altLang="zh-CN" b="1" dirty="0"/>
              <a:t>显示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20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一、开启</a:t>
            </a:r>
            <a:r>
              <a:rPr lang="en-US" altLang="zh-CN" sz="20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2000" b="1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显示</a:t>
            </a:r>
            <a:endParaRPr lang="zh-CN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开启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只需要添加一个配置：</a:t>
            </a:r>
            <a:endParaRPr lang="zh-CN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kern="0" dirty="0">
                <a:solidFill>
                  <a:srgbClr val="00B4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#</a:t>
            </a:r>
            <a:r>
              <a:rPr lang="zh-CN" altLang="zh-CN" sz="2000" kern="0" dirty="0">
                <a:solidFill>
                  <a:srgbClr val="00B4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是否开启</a:t>
            </a:r>
            <a:r>
              <a:rPr lang="en-US" altLang="zh-CN" sz="2000" kern="0" dirty="0">
                <a:solidFill>
                  <a:srgbClr val="00B4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zh-CN" altLang="zh-CN" sz="2000" kern="0" dirty="0">
                <a:solidFill>
                  <a:srgbClr val="00B4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显示，默认值</a:t>
            </a:r>
            <a:r>
              <a:rPr lang="en-US" altLang="zh-CN" sz="2000" kern="0" dirty="0">
                <a:solidFill>
                  <a:srgbClr val="00B4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false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kern="0" dirty="0" err="1">
                <a:solidFill>
                  <a:srgbClr val="000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sharding.jdbc.config.masterslave.props.sql.show</a:t>
            </a:r>
            <a:r>
              <a:rPr lang="en-US" altLang="zh-CN" sz="2000" kern="0" dirty="0">
                <a:solidFill>
                  <a:srgbClr val="008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sz="2000" kern="0" dirty="0">
                <a:solidFill>
                  <a:srgbClr val="8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#</a:t>
            </a:r>
            <a:r>
              <a:rPr lang="zh-CN" altLang="zh-CN" sz="2000" kern="0" dirty="0">
                <a:solidFill>
                  <a:srgbClr val="8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是否开启</a:t>
            </a:r>
            <a:r>
              <a:rPr lang="en-US" altLang="zh-CN" sz="2000" kern="0" dirty="0">
                <a:solidFill>
                  <a:srgbClr val="8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SQL</a:t>
            </a:r>
            <a:r>
              <a:rPr lang="zh-CN" altLang="zh-CN" sz="2000" kern="0" dirty="0">
                <a:solidFill>
                  <a:srgbClr val="8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显示，默认值</a:t>
            </a:r>
            <a:r>
              <a:rPr lang="en-US" altLang="zh-CN" sz="2000" kern="0" dirty="0">
                <a:solidFill>
                  <a:srgbClr val="8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: false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运行看下控制台，就可以看到相应的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SQL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输出呢？</a:t>
            </a:r>
            <a:endParaRPr lang="zh-CN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79841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2.1 </a:t>
            </a:r>
            <a:r>
              <a:rPr lang="zh-CN" altLang="zh-CN" b="1" dirty="0"/>
              <a:t>添加依赖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	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在</a:t>
            </a:r>
            <a:r>
              <a:rPr lang="en-US" altLang="zh-CN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pom.xml</a:t>
            </a:r>
            <a:r>
              <a:rPr lang="zh-CN" altLang="zh-CN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文件中添加依赖：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800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dependency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    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8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ch.qos.logback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8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groupId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    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sz="28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sz="2800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logback</a:t>
            </a:r>
            <a:r>
              <a:rPr lang="en-US" altLang="zh-CN" sz="2800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-classic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sz="2800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artifactId</a:t>
            </a:r>
            <a:r>
              <a:rPr lang="en-US" altLang="zh-CN" sz="2800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sz="28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&lt;/</a:t>
            </a:r>
            <a:r>
              <a:rPr lang="en-US" altLang="zh-CN" sz="2800" dirty="0">
                <a:solidFill>
                  <a:srgbClr val="3F7F7F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dependency</a:t>
            </a:r>
            <a:r>
              <a:rPr lang="en-US" altLang="zh-CN" sz="2800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&gt;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26497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2.2 </a:t>
            </a:r>
            <a:r>
              <a:rPr lang="zh-CN" altLang="zh-CN" b="1" dirty="0"/>
              <a:t>添加配置文件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zh-CN" altLang="zh-CN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添加</a:t>
            </a:r>
            <a:r>
              <a:rPr lang="en-US" altLang="zh-CN" kern="100" dirty="0" err="1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lobback.xml</a:t>
            </a:r>
            <a:r>
              <a:rPr lang="zh-CN" altLang="zh-CN" kern="100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endParaRPr lang="en-US" altLang="zh-CN" kern="100" dirty="0">
              <a:solidFill>
                <a:srgbClr val="404040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&lt;?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xml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version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"1.0"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encoding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"UTF-8"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?&gt;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configuration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property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log.context.name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sharding-jdbc-springboot-jpa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property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log.charset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"UTF-8"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property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log.pattern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"[%-5level] %date --%thread-- [%logger] %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msg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%n"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contextName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${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log.context.name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contextName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appender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"STDOUT"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class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ch.qos.logback.core.ConsoleAppender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encoder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charset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"${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log.charset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}"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pattern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${</a:t>
            </a:r>
            <a:r>
              <a:rPr lang="en-US" altLang="zh-CN" kern="0" dirty="0" err="1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log.pattern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}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pattern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encoder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appender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logger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org.springframework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level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"INFO"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logger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name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i="1" kern="0" dirty="0" err="1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com.zaxxer.hikari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level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"INFO"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level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value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"INFO"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</a:t>
            </a:r>
            <a:r>
              <a:rPr lang="en-US" altLang="zh-CN" kern="0" dirty="0" err="1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appender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-ref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7F00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ref</a:t>
            </a: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2A00F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"STDOUT"</a:t>
            </a:r>
            <a:r>
              <a:rPr lang="en-US" altLang="zh-CN" kern="0" dirty="0">
                <a:latin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/&gt;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00000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&lt;/</a:t>
            </a:r>
            <a:r>
              <a:rPr lang="en-US" altLang="zh-CN" kern="0" dirty="0">
                <a:solidFill>
                  <a:srgbClr val="3F7F7F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root</a:t>
            </a:r>
            <a:r>
              <a:rPr lang="en-US" altLang="zh-CN" kern="0" dirty="0">
                <a:solidFill>
                  <a:srgbClr val="008080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&gt;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100"/>
              </a:lnSpc>
              <a:spcBef>
                <a:spcPts val="1125"/>
              </a:spcBef>
              <a:spcAft>
                <a:spcPts val="1125"/>
              </a:spcAft>
              <a:buNone/>
            </a:pPr>
            <a:r>
              <a:rPr lang="en-US" altLang="zh-CN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&lt;/</a:t>
            </a:r>
            <a:r>
              <a:rPr lang="en-US" altLang="zh-CN" dirty="0">
                <a:solidFill>
                  <a:srgbClr val="3F7F7F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configuration</a:t>
            </a:r>
            <a:r>
              <a:rPr lang="en-US" altLang="zh-CN" dirty="0">
                <a:solidFill>
                  <a:srgbClr val="008080"/>
                </a:solidFill>
                <a:latin typeface="Menlo" panose="020B0609030804020204" pitchFamily="49" charset="0"/>
                <a:cs typeface="宋体" panose="02010600030101010101" pitchFamily="2" charset="-122"/>
              </a:rPr>
              <a:t>&gt;</a:t>
            </a:r>
            <a:endParaRPr lang="zh-CN" altLang="zh-CN" sz="40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1931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什么是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en-US" sz="2400" dirty="0">
                <a:latin typeface="宋体"/>
                <a:cs typeface="宋体"/>
              </a:rPr>
              <a:t>在介绍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  <a:r>
              <a:rPr lang="zh-CN" altLang="en-US" sz="2400" dirty="0">
                <a:latin typeface="宋体"/>
                <a:cs typeface="宋体"/>
              </a:rPr>
              <a:t>之前，我们需要先说明下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-Sphere</a:t>
            </a:r>
            <a:r>
              <a:rPr lang="zh-CN" altLang="en" sz="2400" dirty="0">
                <a:latin typeface="宋体"/>
                <a:cs typeface="宋体"/>
              </a:rPr>
              <a:t>。</a:t>
            </a:r>
          </a:p>
          <a:p>
            <a:pPr indent="2286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-Sphere</a:t>
            </a:r>
            <a:r>
              <a:rPr lang="zh-CN" altLang="en-US" sz="2400" dirty="0">
                <a:latin typeface="宋体"/>
                <a:cs typeface="宋体"/>
              </a:rPr>
              <a:t>是一套开源的分布式数据库中间件解决方案组成的生态圈，它由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-JDBC</a:t>
            </a:r>
            <a:r>
              <a:rPr lang="zh-CN" altLang="en" sz="2400" dirty="0">
                <a:latin typeface="宋体"/>
                <a:cs typeface="宋体"/>
              </a:rPr>
              <a:t>、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-Proxy</a:t>
            </a:r>
            <a:r>
              <a:rPr lang="zh-CN" altLang="en-US" sz="2400" dirty="0">
                <a:latin typeface="宋体"/>
                <a:cs typeface="宋体"/>
              </a:rPr>
              <a:t>和</a:t>
            </a:r>
            <a:r>
              <a:rPr lang="en" altLang="zh-CN" sz="2400" dirty="0" err="1">
                <a:latin typeface="宋体"/>
                <a:cs typeface="宋体"/>
              </a:rPr>
              <a:t>Sharding</a:t>
            </a:r>
            <a:r>
              <a:rPr lang="en" altLang="zh-CN" sz="2400" dirty="0">
                <a:latin typeface="宋体"/>
                <a:cs typeface="宋体"/>
              </a:rPr>
              <a:t>-Sidecar</a:t>
            </a:r>
            <a:r>
              <a:rPr lang="zh-CN" altLang="en" sz="2400" dirty="0">
                <a:latin typeface="宋体"/>
                <a:cs typeface="宋体"/>
              </a:rPr>
              <a:t>（</a:t>
            </a:r>
            <a:r>
              <a:rPr lang="zh-CN" altLang="en-US" sz="2400" dirty="0">
                <a:latin typeface="宋体"/>
                <a:cs typeface="宋体"/>
              </a:rPr>
              <a:t>计划中）这</a:t>
            </a:r>
            <a:r>
              <a:rPr lang="en-US" altLang="zh-CN" sz="2400" dirty="0">
                <a:latin typeface="宋体"/>
                <a:cs typeface="宋体"/>
              </a:rPr>
              <a:t>3</a:t>
            </a:r>
            <a:r>
              <a:rPr lang="zh-CN" altLang="en-US" sz="2400" dirty="0">
                <a:latin typeface="宋体"/>
                <a:cs typeface="宋体"/>
              </a:rPr>
              <a:t>款相互独立的产品组成。他们均提供标准化的数据分片、分布式事务和数据库治理功能，可适用于如</a:t>
            </a:r>
            <a:r>
              <a:rPr lang="en" altLang="zh-CN" sz="2400" dirty="0">
                <a:latin typeface="宋体"/>
                <a:cs typeface="宋体"/>
              </a:rPr>
              <a:t>Java</a:t>
            </a:r>
            <a:r>
              <a:rPr lang="zh-CN" altLang="en-US" sz="2400" dirty="0">
                <a:latin typeface="宋体"/>
                <a:cs typeface="宋体"/>
              </a:rPr>
              <a:t>同构、异构语言、容器、云原生等各种多样化的应用场景。</a:t>
            </a:r>
            <a:endParaRPr lang="zh-CN" altLang="zh-CN" sz="2400" dirty="0">
              <a:effectLst/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733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一、</a:t>
            </a:r>
            <a:r>
              <a:rPr lang="en-US" altLang="zh-CN" b="1" dirty="0" err="1"/>
              <a:t>Sharding</a:t>
            </a:r>
            <a:r>
              <a:rPr lang="en-US" altLang="zh-CN" b="1" dirty="0"/>
              <a:t>-JDBC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en-US" altLang="zh-CN" sz="2000" dirty="0" err="1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cs typeface="宋体" panose="02010600030101010101" pitchFamily="2" charset="-122"/>
              </a:rPr>
              <a:t>-JDBC 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是一个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开源的分布式数据库中间件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，它无需额外部署和依赖，旧代码迁移成本几乎为零。</a:t>
            </a:r>
            <a:r>
              <a:rPr lang="en-US" altLang="zh-CN" sz="2000" dirty="0" err="1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Sharding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-JDBC 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作为面向开发的微服务云原生基础类库，完整地实现了分库分表、读写分离和分布式主键功能，并初步实现柔性事务。</a:t>
            </a:r>
            <a:endParaRPr lang="en-US" altLang="zh-CN" sz="2000" dirty="0">
              <a:solidFill>
                <a:srgbClr val="404040"/>
              </a:solidFill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68580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</a:pP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它使用客户端直连数据库，以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jar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包形式提供服务，无需额外部署和依赖，可理解为增强版的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驱动，完全兼容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JDBC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和各种</a:t>
            </a:r>
            <a:r>
              <a:rPr lang="en-US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ORM</a:t>
            </a:r>
            <a:r>
              <a:rPr lang="zh-CN" altLang="zh-CN" sz="2000" dirty="0">
                <a:solidFill>
                  <a:srgbClr val="40404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框架。</a:t>
            </a:r>
            <a:endParaRPr lang="zh-CN" alt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Bef>
                <a:spcPts val="1125"/>
              </a:spcBef>
              <a:spcAft>
                <a:spcPts val="1125"/>
              </a:spcAft>
              <a:buNone/>
            </a:pPr>
            <a:endParaRPr lang="zh-CN" altLang="zh-CN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24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8499</TotalTime>
  <Words>3479</Words>
  <Application>Microsoft Macintosh PowerPoint</Application>
  <PresentationFormat>宽屏</PresentationFormat>
  <Paragraphs>596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8" baseType="lpstr">
      <vt:lpstr>宋体</vt:lpstr>
      <vt:lpstr>微软雅黑</vt:lpstr>
      <vt:lpstr>Kaiti SC</vt:lpstr>
      <vt:lpstr>Arial</vt:lpstr>
      <vt:lpstr>Calibri</vt:lpstr>
      <vt:lpstr>Consolas</vt:lpstr>
      <vt:lpstr>Menlo</vt:lpstr>
      <vt:lpstr>Times New Roman</vt:lpstr>
      <vt:lpstr>Office 主题​​</vt:lpstr>
      <vt:lpstr>SpringBoot+ShardingJDBC</vt:lpstr>
      <vt:lpstr>版本号</vt:lpstr>
      <vt:lpstr>课程大纲</vt:lpstr>
      <vt:lpstr>适合人群</vt:lpstr>
      <vt:lpstr>使用技术</vt:lpstr>
      <vt:lpstr>SpringBoot+ShardingJDBC</vt:lpstr>
      <vt:lpstr>什么是Sharding-JDBC</vt:lpstr>
      <vt:lpstr>什么是Sharding-JDBC</vt:lpstr>
      <vt:lpstr>一、Sharding-JDBC</vt:lpstr>
      <vt:lpstr>一、Sharding-JDBC</vt:lpstr>
      <vt:lpstr>一、Sharding-JDBC</vt:lpstr>
      <vt:lpstr>二、Sharding-Proxy</vt:lpstr>
      <vt:lpstr>三、常用Client模式和Proxy模式</vt:lpstr>
      <vt:lpstr>四、功能列表</vt:lpstr>
      <vt:lpstr>SpringBoot+ShardingJDBC</vt:lpstr>
      <vt:lpstr>分库分表基本概念</vt:lpstr>
      <vt:lpstr>1.1 背景</vt:lpstr>
      <vt:lpstr>1.2 垂直分片</vt:lpstr>
      <vt:lpstr>1.2 垂直分片</vt:lpstr>
      <vt:lpstr>1.3 水平分片</vt:lpstr>
      <vt:lpstr>1.3 水平分片</vt:lpstr>
      <vt:lpstr>2.1 逻辑表</vt:lpstr>
      <vt:lpstr>2.2 真实表</vt:lpstr>
      <vt:lpstr>2.3 数据节点</vt:lpstr>
      <vt:lpstr>2.4 绑定表</vt:lpstr>
      <vt:lpstr>SpringBoot+ShardingJDBC</vt:lpstr>
      <vt:lpstr>Java使用Sharding-JDBC</vt:lpstr>
      <vt:lpstr>一、编码思路</vt:lpstr>
      <vt:lpstr>一、编码思路</vt:lpstr>
      <vt:lpstr>一、编码思路</vt:lpstr>
      <vt:lpstr>一、编码思路</vt:lpstr>
      <vt:lpstr>一、编码思路</vt:lpstr>
      <vt:lpstr>一、编码思路</vt:lpstr>
      <vt:lpstr>二、编码</vt:lpstr>
      <vt:lpstr>2.1 新建工程</vt:lpstr>
      <vt:lpstr>2.2 添加依赖</vt:lpstr>
      <vt:lpstr>2.3 新建一个class</vt:lpstr>
      <vt:lpstr>2.4 编写一个创建数据源初始化的方法</vt:lpstr>
      <vt:lpstr>2.5 创建一个方法获取shardingDataSource</vt:lpstr>
      <vt:lpstr>2.6 定义dataSourceMap</vt:lpstr>
      <vt:lpstr>2.7 定义表规则</vt:lpstr>
      <vt:lpstr>2.8 定义分片规则</vt:lpstr>
      <vt:lpstr>2.9 创建数据库和表结构信息</vt:lpstr>
      <vt:lpstr>2.11 编码测试</vt:lpstr>
      <vt:lpstr>自增主键策略为什么是不连续的，且尾数大多为偶数？</vt:lpstr>
      <vt:lpstr>SpringBoot+ShardingJDBC</vt:lpstr>
      <vt:lpstr>Yaml使用sharding-jdbc</vt:lpstr>
      <vt:lpstr>一、在src/java/resources添加yaml配置文件</vt:lpstr>
      <vt:lpstr>一、在src/java/resources添加yaml配置文件</vt:lpstr>
      <vt:lpstr>二、编码测试</vt:lpstr>
      <vt:lpstr>SpringBoot+ShardingJDBC</vt:lpstr>
      <vt:lpstr>SpringBoot+jpa使用sharding-jdbc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一、SpringBoot 集成Spring data jpa</vt:lpstr>
      <vt:lpstr>二、集成Sharding-jdbc</vt:lpstr>
      <vt:lpstr>二、集成Sharding-jdbc</vt:lpstr>
      <vt:lpstr>SpringBoot+ShardingJDBC</vt:lpstr>
      <vt:lpstr>SpringBoot+mybatis使用sharding-jdbc</vt:lpstr>
      <vt:lpstr>一、SpringBoot 集成MyBatis</vt:lpstr>
      <vt:lpstr>一、SpringBoot 集成MyBatis</vt:lpstr>
      <vt:lpstr>一、SpringBoot 集成MyBatis</vt:lpstr>
      <vt:lpstr>一、SpringBoot 集成MyBatis</vt:lpstr>
      <vt:lpstr>一、SpringBoot 集成MyBatis</vt:lpstr>
      <vt:lpstr>一、SpringBoot 集成MyBatis</vt:lpstr>
      <vt:lpstr>一、SpringBoot 集成MyBatis</vt:lpstr>
      <vt:lpstr>一、SpringBoot 集成MyBatis</vt:lpstr>
      <vt:lpstr>二、集成Sharding-jdbc</vt:lpstr>
      <vt:lpstr>二、集成Sharding-jdbc</vt:lpstr>
      <vt:lpstr>SpringBoot+ShardingJDBC</vt:lpstr>
      <vt:lpstr>开启SQL显示</vt:lpstr>
      <vt:lpstr>一、开启SQL显示</vt:lpstr>
      <vt:lpstr>2.1 添加依赖</vt:lpstr>
      <vt:lpstr>2.2 添加配置文件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从零开始学Spring Boot</dc:title>
  <dc:creator>Administrator</dc:creator>
  <cp:lastModifiedBy>Microsoft Office User</cp:lastModifiedBy>
  <cp:revision>1440</cp:revision>
  <dcterms:created xsi:type="dcterms:W3CDTF">2015-05-05T08:02:14Z</dcterms:created>
  <dcterms:modified xsi:type="dcterms:W3CDTF">2018-12-16T08:02:46Z</dcterms:modified>
</cp:coreProperties>
</file>